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77" r:id="rId2"/>
    <p:sldId id="378" r:id="rId3"/>
    <p:sldId id="379" r:id="rId4"/>
    <p:sldId id="380" r:id="rId5"/>
    <p:sldId id="381" r:id="rId6"/>
    <p:sldId id="382" r:id="rId7"/>
    <p:sldId id="383" r:id="rId8"/>
    <p:sldId id="384" r:id="rId9"/>
    <p:sldId id="385" r:id="rId10"/>
    <p:sldId id="386" r:id="rId11"/>
    <p:sldId id="38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A3"/>
    <a:srgbClr val="FDB940"/>
    <a:srgbClr val="D4EAE4"/>
    <a:srgbClr val="0015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4" autoAdjust="0"/>
    <p:restoredTop sz="86470" autoAdjust="0"/>
  </p:normalViewPr>
  <p:slideViewPr>
    <p:cSldViewPr>
      <p:cViewPr varScale="1">
        <p:scale>
          <a:sx n="62" d="100"/>
          <a:sy n="62" d="100"/>
        </p:scale>
        <p:origin x="96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51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1794" y="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D874E-E9D5-433B-A149-BDF6BFDD40A8}" type="datetimeFigureOut">
              <a:rPr lang="en-US" smtClean="0"/>
              <a:t>1/18/2019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CAA22-461C-45B4-A301-BFCA580174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192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051F04-9E25-42C3-8BC5-EC2E8469D95E}" type="datetimeFigureOut">
              <a:rPr lang="en-US" smtClean="0"/>
              <a:t>1/18/2019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3D6722-9B4D-4E29-B226-C325925A81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5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D6722-9B4D-4E29-B226-C325925A811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581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white">
          <a:xfrm>
            <a:off x="0" y="0"/>
            <a:ext cx="9144000" cy="3886200"/>
          </a:xfrm>
          <a:prstGeom prst="rect">
            <a:avLst/>
          </a:prstGeom>
          <a:solidFill>
            <a:srgbClr val="007FA3"/>
          </a:solidFill>
          <a:ln>
            <a:solidFill>
              <a:srgbClr val="007F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838451"/>
          </a:xfrm>
        </p:spPr>
        <p:txBody>
          <a:bodyPr anchor="b">
            <a:no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4687" y="3962400"/>
            <a:ext cx="7794626" cy="1752600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t>1/18/2019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7400" y="6434394"/>
            <a:ext cx="918000" cy="279915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95799" y="6438054"/>
            <a:ext cx="7162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Copyright © 2015, 2012, 2009 Pearson Education, Inc.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887980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9DF6EFB-3F44-496C-A842-1E0B3D3B975A}" type="datetimeFigureOut">
              <a:rPr lang="en-US" smtClean="0"/>
              <a:pPr/>
              <a:t>1/18/2019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7400" y="6434394"/>
            <a:ext cx="918000" cy="279915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95799" y="6438054"/>
            <a:ext cx="7162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Copyright © 2015, 2012, 2009 Pearson Education, Inc.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711136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Ope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622828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816430"/>
            <a:ext cx="8229600" cy="47897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000">
                <a:solidFill>
                  <a:srgbClr val="007FA3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Add edition here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5029200" y="1600201"/>
            <a:ext cx="3657600" cy="1600199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3000" baseline="0"/>
            </a:lvl1pPr>
            <a:lvl2pPr marL="0" indent="0">
              <a:spcBef>
                <a:spcPts val="0"/>
              </a:spcBef>
              <a:buNone/>
              <a:defRPr sz="4400"/>
            </a:lvl2pPr>
            <a:lvl3pPr marL="0" indent="0">
              <a:spcBef>
                <a:spcPts val="0"/>
              </a:spcBef>
              <a:buNone/>
              <a:defRPr sz="4400"/>
            </a:lvl3pPr>
            <a:lvl4pPr marL="0" indent="0">
              <a:spcBef>
                <a:spcPts val="0"/>
              </a:spcBef>
              <a:buNone/>
              <a:defRPr sz="4400"/>
            </a:lvl4pPr>
            <a:lvl5pPr marL="0" indent="0">
              <a:spcBef>
                <a:spcPts val="0"/>
              </a:spcBef>
              <a:buNone/>
              <a:defRPr sz="4400"/>
            </a:lvl5pPr>
            <a:lvl6pPr marL="0" indent="0">
              <a:spcBef>
                <a:spcPts val="0"/>
              </a:spcBef>
              <a:buNone/>
              <a:defRPr sz="4400"/>
            </a:lvl6pPr>
            <a:lvl7pPr marL="0" indent="0">
              <a:spcBef>
                <a:spcPts val="0"/>
              </a:spcBef>
              <a:buNone/>
              <a:defRPr sz="4400"/>
            </a:lvl7pPr>
            <a:lvl8pPr marL="0" indent="0">
              <a:spcBef>
                <a:spcPts val="0"/>
              </a:spcBef>
              <a:buNone/>
              <a:defRPr sz="4400"/>
            </a:lvl8pPr>
            <a:lvl9pPr marL="0" indent="0">
              <a:spcBef>
                <a:spcPts val="0"/>
              </a:spcBef>
              <a:buNone/>
              <a:defRPr sz="4400"/>
            </a:lvl9pPr>
          </a:lstStyle>
          <a:p>
            <a:pPr lvl="0"/>
            <a:r>
              <a:rPr lang="en-US" dirty="0"/>
              <a:t>Chapter ##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5029200" y="3200400"/>
            <a:ext cx="3657600" cy="2925763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200"/>
            </a:lvl1pPr>
            <a:lvl2pPr marL="0" indent="0">
              <a:spcBef>
                <a:spcPts val="0"/>
              </a:spcBef>
              <a:buNone/>
              <a:defRPr/>
            </a:lvl2pPr>
            <a:lvl3pPr marL="0" indent="0">
              <a:spcBef>
                <a:spcPts val="0"/>
              </a:spcBef>
              <a:buNone/>
              <a:defRPr/>
            </a:lvl3pPr>
            <a:lvl4pPr marL="0" indent="0">
              <a:spcBef>
                <a:spcPts val="0"/>
              </a:spcBef>
              <a:buNone/>
              <a:defRPr/>
            </a:lvl4pPr>
            <a:lvl5pPr marL="0" indent="0">
              <a:spcBef>
                <a:spcPts val="0"/>
              </a:spcBef>
              <a:buNone/>
              <a:defRPr/>
            </a:lvl5pPr>
            <a:lvl6pPr marL="0" indent="0">
              <a:spcBef>
                <a:spcPts val="0"/>
              </a:spcBef>
              <a:buNone/>
              <a:defRPr/>
            </a:lvl6pPr>
            <a:lvl7pPr marL="0" indent="0">
              <a:spcBef>
                <a:spcPts val="0"/>
              </a:spcBef>
              <a:buNone/>
              <a:defRPr/>
            </a:lvl7pPr>
            <a:lvl8pPr marL="0" indent="0">
              <a:spcBef>
                <a:spcPts val="0"/>
              </a:spcBef>
              <a:buNone/>
              <a:defRPr/>
            </a:lvl8pPr>
            <a:lvl9pPr marL="0" indent="0">
              <a:spcBef>
                <a:spcPts val="0"/>
              </a:spcBef>
              <a:buNone/>
              <a:defRPr/>
            </a:lvl9pPr>
          </a:lstStyle>
          <a:p>
            <a:pPr lvl="0"/>
            <a:r>
              <a:rPr lang="en-US" dirty="0"/>
              <a:t>Chapter title</a:t>
            </a:r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93969" y="6165337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1/18/2019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4"/>
          <p:cNvGrpSpPr>
            <a:grpSpLocks noChangeAspect="1"/>
          </p:cNvGrpSpPr>
          <p:nvPr userDrawn="1"/>
        </p:nvGrpSpPr>
        <p:grpSpPr bwMode="auto">
          <a:xfrm>
            <a:off x="57755" y="6407126"/>
            <a:ext cx="1611690" cy="417560"/>
            <a:chOff x="21" y="4059"/>
            <a:chExt cx="1046" cy="271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21" y="4059"/>
              <a:ext cx="1046" cy="2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solidFill>
                  <a:schemeClr val="tx1">
                    <a:alpha val="0"/>
                  </a:schemeClr>
                </a:solidFill>
              </a:endParaRPr>
            </a:p>
          </p:txBody>
        </p:sp>
        <p:sp>
          <p:nvSpPr>
            <p:cNvPr id="6" name="Freeform 5"/>
            <p:cNvSpPr>
              <a:spLocks noEditPoints="1"/>
            </p:cNvSpPr>
            <p:nvPr userDrawn="1"/>
          </p:nvSpPr>
          <p:spPr bwMode="auto">
            <a:xfrm>
              <a:off x="125" y="4168"/>
              <a:ext cx="838" cy="51"/>
            </a:xfrm>
            <a:custGeom>
              <a:avLst/>
              <a:gdLst>
                <a:gd name="T0" fmla="*/ 1055 w 21137"/>
                <a:gd name="T1" fmla="*/ 1285 h 1300"/>
                <a:gd name="T2" fmla="*/ 0 w 21137"/>
                <a:gd name="T3" fmla="*/ 1285 h 1300"/>
                <a:gd name="T4" fmla="*/ 417 w 21137"/>
                <a:gd name="T5" fmla="*/ 748 h 1300"/>
                <a:gd name="T6" fmla="*/ 1860 w 21137"/>
                <a:gd name="T7" fmla="*/ 1119 h 1300"/>
                <a:gd name="T8" fmla="*/ 1678 w 21137"/>
                <a:gd name="T9" fmla="*/ 16 h 1300"/>
                <a:gd name="T10" fmla="*/ 4021 w 21137"/>
                <a:gd name="T11" fmla="*/ 1290 h 1300"/>
                <a:gd name="T12" fmla="*/ 2636 w 21137"/>
                <a:gd name="T13" fmla="*/ 16 h 1300"/>
                <a:gd name="T14" fmla="*/ 3693 w 21137"/>
                <a:gd name="T15" fmla="*/ 16 h 1300"/>
                <a:gd name="T16" fmla="*/ 5470 w 21137"/>
                <a:gd name="T17" fmla="*/ 9 h 1300"/>
                <a:gd name="T18" fmla="*/ 5143 w 21137"/>
                <a:gd name="T19" fmla="*/ 909 h 1300"/>
                <a:gd name="T20" fmla="*/ 5610 w 21137"/>
                <a:gd name="T21" fmla="*/ 748 h 1300"/>
                <a:gd name="T22" fmla="*/ 7109 w 21137"/>
                <a:gd name="T23" fmla="*/ 16 h 1300"/>
                <a:gd name="T24" fmla="*/ 6675 w 21137"/>
                <a:gd name="T25" fmla="*/ 1285 h 1300"/>
                <a:gd name="T26" fmla="*/ 6765 w 21137"/>
                <a:gd name="T27" fmla="*/ 453 h 1300"/>
                <a:gd name="T28" fmla="*/ 7796 w 21137"/>
                <a:gd name="T29" fmla="*/ 514 h 1300"/>
                <a:gd name="T30" fmla="*/ 8407 w 21137"/>
                <a:gd name="T31" fmla="*/ 89 h 1300"/>
                <a:gd name="T32" fmla="*/ 7908 w 21137"/>
                <a:gd name="T33" fmla="*/ 309 h 1300"/>
                <a:gd name="T34" fmla="*/ 8457 w 21137"/>
                <a:gd name="T35" fmla="*/ 956 h 1300"/>
                <a:gd name="T36" fmla="*/ 7746 w 21137"/>
                <a:gd name="T37" fmla="*/ 953 h 1300"/>
                <a:gd name="T38" fmla="*/ 8119 w 21137"/>
                <a:gd name="T39" fmla="*/ 754 h 1300"/>
                <a:gd name="T40" fmla="*/ 10671 w 21137"/>
                <a:gd name="T41" fmla="*/ 1119 h 1300"/>
                <a:gd name="T42" fmla="*/ 11202 w 21137"/>
                <a:gd name="T43" fmla="*/ 16 h 1300"/>
                <a:gd name="T44" fmla="*/ 11383 w 21137"/>
                <a:gd name="T45" fmla="*/ 565 h 1300"/>
                <a:gd name="T46" fmla="*/ 11383 w 21137"/>
                <a:gd name="T47" fmla="*/ 1122 h 1300"/>
                <a:gd name="T48" fmla="*/ 11202 w 21137"/>
                <a:gd name="T49" fmla="*/ 16 h 1300"/>
                <a:gd name="T50" fmla="*/ 13458 w 21137"/>
                <a:gd name="T51" fmla="*/ 1285 h 1300"/>
                <a:gd name="T52" fmla="*/ 12402 w 21137"/>
                <a:gd name="T53" fmla="*/ 1285 h 1300"/>
                <a:gd name="T54" fmla="*/ 12819 w 21137"/>
                <a:gd name="T55" fmla="*/ 748 h 1300"/>
                <a:gd name="T56" fmla="*/ 14478 w 21137"/>
                <a:gd name="T57" fmla="*/ 16 h 1300"/>
                <a:gd name="T58" fmla="*/ 14682 w 21137"/>
                <a:gd name="T59" fmla="*/ 682 h 1300"/>
                <a:gd name="T60" fmla="*/ 15138 w 21137"/>
                <a:gd name="T61" fmla="*/ 1285 h 1300"/>
                <a:gd name="T62" fmla="*/ 14820 w 21137"/>
                <a:gd name="T63" fmla="*/ 1136 h 1300"/>
                <a:gd name="T64" fmla="*/ 14516 w 21137"/>
                <a:gd name="T65" fmla="*/ 754 h 1300"/>
                <a:gd name="T66" fmla="*/ 14160 w 21137"/>
                <a:gd name="T67" fmla="*/ 1285 h 1300"/>
                <a:gd name="T68" fmla="*/ 14411 w 21137"/>
                <a:gd name="T69" fmla="*/ 572 h 1300"/>
                <a:gd name="T70" fmla="*/ 14677 w 21137"/>
                <a:gd name="T71" fmla="*/ 260 h 1300"/>
                <a:gd name="T72" fmla="*/ 16830 w 21137"/>
                <a:gd name="T73" fmla="*/ 16 h 1300"/>
                <a:gd name="T74" fmla="*/ 15827 w 21137"/>
                <a:gd name="T75" fmla="*/ 1285 h 1300"/>
                <a:gd name="T76" fmla="*/ 16658 w 21137"/>
                <a:gd name="T77" fmla="*/ 1002 h 1300"/>
                <a:gd name="T78" fmla="*/ 17658 w 21137"/>
                <a:gd name="T79" fmla="*/ 1285 h 1300"/>
                <a:gd name="T80" fmla="*/ 19493 w 21137"/>
                <a:gd name="T81" fmla="*/ 16 h 1300"/>
                <a:gd name="T82" fmla="*/ 18488 w 21137"/>
                <a:gd name="T83" fmla="*/ 1285 h 1300"/>
                <a:gd name="T84" fmla="*/ 19320 w 21137"/>
                <a:gd name="T85" fmla="*/ 1002 h 1300"/>
                <a:gd name="T86" fmla="*/ 21137 w 21137"/>
                <a:gd name="T87" fmla="*/ 1198 h 1300"/>
                <a:gd name="T88" fmla="*/ 20176 w 21137"/>
                <a:gd name="T89" fmla="*/ 189 h 1300"/>
                <a:gd name="T90" fmla="*/ 21112 w 21137"/>
                <a:gd name="T91" fmla="*/ 293 h 1300"/>
                <a:gd name="T92" fmla="*/ 20311 w 21137"/>
                <a:gd name="T93" fmla="*/ 1004 h 1300"/>
                <a:gd name="T94" fmla="*/ 20956 w 21137"/>
                <a:gd name="T95" fmla="*/ 821 h 1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1137" h="1300">
                  <a:moveTo>
                    <a:pt x="545" y="9"/>
                  </a:moveTo>
                  <a:cubicBezTo>
                    <a:pt x="672" y="9"/>
                    <a:pt x="672" y="9"/>
                    <a:pt x="672" y="9"/>
                  </a:cubicBezTo>
                  <a:cubicBezTo>
                    <a:pt x="1241" y="1285"/>
                    <a:pt x="1241" y="1285"/>
                    <a:pt x="1241" y="1285"/>
                  </a:cubicBezTo>
                  <a:cubicBezTo>
                    <a:pt x="1055" y="1285"/>
                    <a:pt x="1055" y="1285"/>
                    <a:pt x="1055" y="1285"/>
                  </a:cubicBezTo>
                  <a:cubicBezTo>
                    <a:pt x="886" y="909"/>
                    <a:pt x="886" y="909"/>
                    <a:pt x="886" y="909"/>
                  </a:cubicBezTo>
                  <a:cubicBezTo>
                    <a:pt x="345" y="909"/>
                    <a:pt x="345" y="909"/>
                    <a:pt x="345" y="909"/>
                  </a:cubicBezTo>
                  <a:cubicBezTo>
                    <a:pt x="186" y="1285"/>
                    <a:pt x="186" y="1285"/>
                    <a:pt x="186" y="1285"/>
                  </a:cubicBezTo>
                  <a:cubicBezTo>
                    <a:pt x="0" y="1285"/>
                    <a:pt x="0" y="1285"/>
                    <a:pt x="0" y="1285"/>
                  </a:cubicBezTo>
                  <a:lnTo>
                    <a:pt x="545" y="9"/>
                  </a:lnTo>
                  <a:close/>
                  <a:moveTo>
                    <a:pt x="812" y="748"/>
                  </a:moveTo>
                  <a:cubicBezTo>
                    <a:pt x="607" y="287"/>
                    <a:pt x="607" y="287"/>
                    <a:pt x="607" y="287"/>
                  </a:cubicBezTo>
                  <a:cubicBezTo>
                    <a:pt x="417" y="748"/>
                    <a:pt x="417" y="748"/>
                    <a:pt x="417" y="748"/>
                  </a:cubicBezTo>
                  <a:lnTo>
                    <a:pt x="812" y="748"/>
                  </a:lnTo>
                  <a:close/>
                  <a:moveTo>
                    <a:pt x="1678" y="16"/>
                  </a:moveTo>
                  <a:cubicBezTo>
                    <a:pt x="1860" y="16"/>
                    <a:pt x="1860" y="16"/>
                    <a:pt x="1860" y="16"/>
                  </a:cubicBezTo>
                  <a:cubicBezTo>
                    <a:pt x="1860" y="1119"/>
                    <a:pt x="1860" y="1119"/>
                    <a:pt x="1860" y="1119"/>
                  </a:cubicBezTo>
                  <a:cubicBezTo>
                    <a:pt x="2431" y="1119"/>
                    <a:pt x="2431" y="1119"/>
                    <a:pt x="2431" y="1119"/>
                  </a:cubicBezTo>
                  <a:cubicBezTo>
                    <a:pt x="2431" y="1285"/>
                    <a:pt x="2431" y="1285"/>
                    <a:pt x="2431" y="1285"/>
                  </a:cubicBezTo>
                  <a:cubicBezTo>
                    <a:pt x="1678" y="1285"/>
                    <a:pt x="1678" y="1285"/>
                    <a:pt x="1678" y="1285"/>
                  </a:cubicBezTo>
                  <a:lnTo>
                    <a:pt x="1678" y="16"/>
                  </a:lnTo>
                  <a:close/>
                  <a:moveTo>
                    <a:pt x="4392" y="16"/>
                  </a:moveTo>
                  <a:cubicBezTo>
                    <a:pt x="4573" y="16"/>
                    <a:pt x="4573" y="16"/>
                    <a:pt x="4573" y="16"/>
                  </a:cubicBezTo>
                  <a:cubicBezTo>
                    <a:pt x="4061" y="1290"/>
                    <a:pt x="4061" y="1290"/>
                    <a:pt x="4061" y="1290"/>
                  </a:cubicBezTo>
                  <a:cubicBezTo>
                    <a:pt x="4021" y="1290"/>
                    <a:pt x="4021" y="1290"/>
                    <a:pt x="4021" y="1290"/>
                  </a:cubicBezTo>
                  <a:cubicBezTo>
                    <a:pt x="3606" y="258"/>
                    <a:pt x="3606" y="258"/>
                    <a:pt x="3606" y="258"/>
                  </a:cubicBezTo>
                  <a:cubicBezTo>
                    <a:pt x="3187" y="1290"/>
                    <a:pt x="3187" y="1290"/>
                    <a:pt x="3187" y="1290"/>
                  </a:cubicBezTo>
                  <a:cubicBezTo>
                    <a:pt x="3147" y="1290"/>
                    <a:pt x="3147" y="1290"/>
                    <a:pt x="3147" y="1290"/>
                  </a:cubicBezTo>
                  <a:cubicBezTo>
                    <a:pt x="2636" y="16"/>
                    <a:pt x="2636" y="16"/>
                    <a:pt x="2636" y="16"/>
                  </a:cubicBezTo>
                  <a:cubicBezTo>
                    <a:pt x="2819" y="16"/>
                    <a:pt x="2819" y="16"/>
                    <a:pt x="2819" y="16"/>
                  </a:cubicBezTo>
                  <a:cubicBezTo>
                    <a:pt x="3168" y="891"/>
                    <a:pt x="3168" y="891"/>
                    <a:pt x="3168" y="891"/>
                  </a:cubicBezTo>
                  <a:cubicBezTo>
                    <a:pt x="3521" y="16"/>
                    <a:pt x="3521" y="16"/>
                    <a:pt x="3521" y="16"/>
                  </a:cubicBezTo>
                  <a:cubicBezTo>
                    <a:pt x="3693" y="16"/>
                    <a:pt x="3693" y="16"/>
                    <a:pt x="3693" y="16"/>
                  </a:cubicBezTo>
                  <a:cubicBezTo>
                    <a:pt x="4047" y="891"/>
                    <a:pt x="4047" y="891"/>
                    <a:pt x="4047" y="891"/>
                  </a:cubicBezTo>
                  <a:lnTo>
                    <a:pt x="4392" y="16"/>
                  </a:lnTo>
                  <a:close/>
                  <a:moveTo>
                    <a:pt x="5343" y="9"/>
                  </a:moveTo>
                  <a:cubicBezTo>
                    <a:pt x="5470" y="9"/>
                    <a:pt x="5470" y="9"/>
                    <a:pt x="5470" y="9"/>
                  </a:cubicBezTo>
                  <a:cubicBezTo>
                    <a:pt x="6039" y="1285"/>
                    <a:pt x="6039" y="1285"/>
                    <a:pt x="6039" y="1285"/>
                  </a:cubicBezTo>
                  <a:cubicBezTo>
                    <a:pt x="5853" y="1285"/>
                    <a:pt x="5853" y="1285"/>
                    <a:pt x="5853" y="1285"/>
                  </a:cubicBezTo>
                  <a:cubicBezTo>
                    <a:pt x="5685" y="909"/>
                    <a:pt x="5685" y="909"/>
                    <a:pt x="5685" y="909"/>
                  </a:cubicBezTo>
                  <a:cubicBezTo>
                    <a:pt x="5143" y="909"/>
                    <a:pt x="5143" y="909"/>
                    <a:pt x="5143" y="909"/>
                  </a:cubicBezTo>
                  <a:cubicBezTo>
                    <a:pt x="4984" y="1285"/>
                    <a:pt x="4984" y="1285"/>
                    <a:pt x="4984" y="1285"/>
                  </a:cubicBezTo>
                  <a:cubicBezTo>
                    <a:pt x="4798" y="1285"/>
                    <a:pt x="4798" y="1285"/>
                    <a:pt x="4798" y="1285"/>
                  </a:cubicBezTo>
                  <a:lnTo>
                    <a:pt x="5343" y="9"/>
                  </a:lnTo>
                  <a:close/>
                  <a:moveTo>
                    <a:pt x="5610" y="748"/>
                  </a:moveTo>
                  <a:cubicBezTo>
                    <a:pt x="5405" y="287"/>
                    <a:pt x="5405" y="287"/>
                    <a:pt x="5405" y="287"/>
                  </a:cubicBezTo>
                  <a:cubicBezTo>
                    <a:pt x="5215" y="748"/>
                    <a:pt x="5215" y="748"/>
                    <a:pt x="5215" y="748"/>
                  </a:cubicBezTo>
                  <a:lnTo>
                    <a:pt x="5610" y="748"/>
                  </a:lnTo>
                  <a:close/>
                  <a:moveTo>
                    <a:pt x="7109" y="16"/>
                  </a:moveTo>
                  <a:cubicBezTo>
                    <a:pt x="7330" y="16"/>
                    <a:pt x="7330" y="16"/>
                    <a:pt x="7330" y="16"/>
                  </a:cubicBezTo>
                  <a:cubicBezTo>
                    <a:pt x="6861" y="614"/>
                    <a:pt x="6861" y="614"/>
                    <a:pt x="6861" y="614"/>
                  </a:cubicBezTo>
                  <a:cubicBezTo>
                    <a:pt x="6861" y="1285"/>
                    <a:pt x="6861" y="1285"/>
                    <a:pt x="6861" y="1285"/>
                  </a:cubicBezTo>
                  <a:cubicBezTo>
                    <a:pt x="6675" y="1285"/>
                    <a:pt x="6675" y="1285"/>
                    <a:pt x="6675" y="1285"/>
                  </a:cubicBezTo>
                  <a:cubicBezTo>
                    <a:pt x="6675" y="614"/>
                    <a:pt x="6675" y="614"/>
                    <a:pt x="6675" y="614"/>
                  </a:cubicBezTo>
                  <a:cubicBezTo>
                    <a:pt x="6206" y="16"/>
                    <a:pt x="6206" y="16"/>
                    <a:pt x="6206" y="16"/>
                  </a:cubicBezTo>
                  <a:cubicBezTo>
                    <a:pt x="6426" y="16"/>
                    <a:pt x="6426" y="16"/>
                    <a:pt x="6426" y="16"/>
                  </a:cubicBezTo>
                  <a:cubicBezTo>
                    <a:pt x="6765" y="453"/>
                    <a:pt x="6765" y="453"/>
                    <a:pt x="6765" y="453"/>
                  </a:cubicBezTo>
                  <a:lnTo>
                    <a:pt x="7109" y="16"/>
                  </a:lnTo>
                  <a:close/>
                  <a:moveTo>
                    <a:pt x="8119" y="754"/>
                  </a:moveTo>
                  <a:cubicBezTo>
                    <a:pt x="7981" y="670"/>
                    <a:pt x="7981" y="670"/>
                    <a:pt x="7981" y="670"/>
                  </a:cubicBezTo>
                  <a:cubicBezTo>
                    <a:pt x="7894" y="617"/>
                    <a:pt x="7833" y="565"/>
                    <a:pt x="7796" y="514"/>
                  </a:cubicBezTo>
                  <a:cubicBezTo>
                    <a:pt x="7759" y="463"/>
                    <a:pt x="7741" y="404"/>
                    <a:pt x="7741" y="337"/>
                  </a:cubicBezTo>
                  <a:cubicBezTo>
                    <a:pt x="7741" y="236"/>
                    <a:pt x="7776" y="157"/>
                    <a:pt x="7845" y="93"/>
                  </a:cubicBezTo>
                  <a:cubicBezTo>
                    <a:pt x="7914" y="31"/>
                    <a:pt x="8005" y="0"/>
                    <a:pt x="8115" y="0"/>
                  </a:cubicBezTo>
                  <a:cubicBezTo>
                    <a:pt x="8221" y="0"/>
                    <a:pt x="8318" y="30"/>
                    <a:pt x="8407" y="89"/>
                  </a:cubicBezTo>
                  <a:cubicBezTo>
                    <a:pt x="8407" y="295"/>
                    <a:pt x="8407" y="295"/>
                    <a:pt x="8407" y="295"/>
                  </a:cubicBezTo>
                  <a:cubicBezTo>
                    <a:pt x="8315" y="208"/>
                    <a:pt x="8217" y="164"/>
                    <a:pt x="8112" y="164"/>
                  </a:cubicBezTo>
                  <a:cubicBezTo>
                    <a:pt x="8052" y="164"/>
                    <a:pt x="8004" y="177"/>
                    <a:pt x="7965" y="204"/>
                  </a:cubicBezTo>
                  <a:cubicBezTo>
                    <a:pt x="7927" y="232"/>
                    <a:pt x="7908" y="267"/>
                    <a:pt x="7908" y="309"/>
                  </a:cubicBezTo>
                  <a:cubicBezTo>
                    <a:pt x="7908" y="348"/>
                    <a:pt x="7922" y="384"/>
                    <a:pt x="7950" y="416"/>
                  </a:cubicBezTo>
                  <a:cubicBezTo>
                    <a:pt x="7979" y="450"/>
                    <a:pt x="8023" y="485"/>
                    <a:pt x="8086" y="521"/>
                  </a:cubicBezTo>
                  <a:cubicBezTo>
                    <a:pt x="8224" y="603"/>
                    <a:pt x="8224" y="603"/>
                    <a:pt x="8224" y="603"/>
                  </a:cubicBezTo>
                  <a:cubicBezTo>
                    <a:pt x="8379" y="696"/>
                    <a:pt x="8457" y="813"/>
                    <a:pt x="8457" y="956"/>
                  </a:cubicBezTo>
                  <a:cubicBezTo>
                    <a:pt x="8457" y="1057"/>
                    <a:pt x="8423" y="1141"/>
                    <a:pt x="8355" y="1204"/>
                  </a:cubicBezTo>
                  <a:cubicBezTo>
                    <a:pt x="8287" y="1268"/>
                    <a:pt x="8198" y="1300"/>
                    <a:pt x="8089" y="1300"/>
                  </a:cubicBezTo>
                  <a:cubicBezTo>
                    <a:pt x="7964" y="1300"/>
                    <a:pt x="7849" y="1261"/>
                    <a:pt x="7746" y="1185"/>
                  </a:cubicBezTo>
                  <a:cubicBezTo>
                    <a:pt x="7746" y="953"/>
                    <a:pt x="7746" y="953"/>
                    <a:pt x="7746" y="953"/>
                  </a:cubicBezTo>
                  <a:cubicBezTo>
                    <a:pt x="7845" y="1077"/>
                    <a:pt x="7958" y="1140"/>
                    <a:pt x="8087" y="1140"/>
                  </a:cubicBezTo>
                  <a:cubicBezTo>
                    <a:pt x="8144" y="1140"/>
                    <a:pt x="8192" y="1124"/>
                    <a:pt x="8229" y="1092"/>
                  </a:cubicBezTo>
                  <a:cubicBezTo>
                    <a:pt x="8267" y="1061"/>
                    <a:pt x="8286" y="1021"/>
                    <a:pt x="8286" y="973"/>
                  </a:cubicBezTo>
                  <a:cubicBezTo>
                    <a:pt x="8286" y="896"/>
                    <a:pt x="8230" y="823"/>
                    <a:pt x="8119" y="754"/>
                  </a:cubicBezTo>
                  <a:moveTo>
                    <a:pt x="9917" y="16"/>
                  </a:moveTo>
                  <a:cubicBezTo>
                    <a:pt x="10099" y="16"/>
                    <a:pt x="10099" y="16"/>
                    <a:pt x="10099" y="16"/>
                  </a:cubicBezTo>
                  <a:cubicBezTo>
                    <a:pt x="10099" y="1119"/>
                    <a:pt x="10099" y="1119"/>
                    <a:pt x="10099" y="1119"/>
                  </a:cubicBezTo>
                  <a:cubicBezTo>
                    <a:pt x="10671" y="1119"/>
                    <a:pt x="10671" y="1119"/>
                    <a:pt x="10671" y="1119"/>
                  </a:cubicBezTo>
                  <a:cubicBezTo>
                    <a:pt x="10671" y="1285"/>
                    <a:pt x="10671" y="1285"/>
                    <a:pt x="10671" y="1285"/>
                  </a:cubicBezTo>
                  <a:cubicBezTo>
                    <a:pt x="9917" y="1285"/>
                    <a:pt x="9917" y="1285"/>
                    <a:pt x="9917" y="1285"/>
                  </a:cubicBezTo>
                  <a:lnTo>
                    <a:pt x="9917" y="16"/>
                  </a:lnTo>
                  <a:close/>
                  <a:moveTo>
                    <a:pt x="11202" y="16"/>
                  </a:moveTo>
                  <a:cubicBezTo>
                    <a:pt x="11921" y="16"/>
                    <a:pt x="11921" y="16"/>
                    <a:pt x="11921" y="16"/>
                  </a:cubicBezTo>
                  <a:cubicBezTo>
                    <a:pt x="11921" y="177"/>
                    <a:pt x="11921" y="177"/>
                    <a:pt x="11921" y="177"/>
                  </a:cubicBezTo>
                  <a:cubicBezTo>
                    <a:pt x="11383" y="177"/>
                    <a:pt x="11383" y="177"/>
                    <a:pt x="11383" y="177"/>
                  </a:cubicBezTo>
                  <a:cubicBezTo>
                    <a:pt x="11383" y="565"/>
                    <a:pt x="11383" y="565"/>
                    <a:pt x="11383" y="565"/>
                  </a:cubicBezTo>
                  <a:cubicBezTo>
                    <a:pt x="11903" y="565"/>
                    <a:pt x="11903" y="565"/>
                    <a:pt x="11903" y="565"/>
                  </a:cubicBezTo>
                  <a:cubicBezTo>
                    <a:pt x="11903" y="727"/>
                    <a:pt x="11903" y="727"/>
                    <a:pt x="11903" y="727"/>
                  </a:cubicBezTo>
                  <a:cubicBezTo>
                    <a:pt x="11383" y="727"/>
                    <a:pt x="11383" y="727"/>
                    <a:pt x="11383" y="727"/>
                  </a:cubicBezTo>
                  <a:cubicBezTo>
                    <a:pt x="11383" y="1122"/>
                    <a:pt x="11383" y="1122"/>
                    <a:pt x="11383" y="1122"/>
                  </a:cubicBezTo>
                  <a:cubicBezTo>
                    <a:pt x="11939" y="1122"/>
                    <a:pt x="11939" y="1122"/>
                    <a:pt x="11939" y="1122"/>
                  </a:cubicBezTo>
                  <a:cubicBezTo>
                    <a:pt x="11939" y="1283"/>
                    <a:pt x="11939" y="1283"/>
                    <a:pt x="11939" y="1283"/>
                  </a:cubicBezTo>
                  <a:cubicBezTo>
                    <a:pt x="11202" y="1283"/>
                    <a:pt x="11202" y="1283"/>
                    <a:pt x="11202" y="1283"/>
                  </a:cubicBezTo>
                  <a:lnTo>
                    <a:pt x="11202" y="16"/>
                  </a:lnTo>
                  <a:close/>
                  <a:moveTo>
                    <a:pt x="12946" y="9"/>
                  </a:moveTo>
                  <a:cubicBezTo>
                    <a:pt x="13075" y="9"/>
                    <a:pt x="13075" y="9"/>
                    <a:pt x="13075" y="9"/>
                  </a:cubicBezTo>
                  <a:cubicBezTo>
                    <a:pt x="13643" y="1285"/>
                    <a:pt x="13643" y="1285"/>
                    <a:pt x="13643" y="1285"/>
                  </a:cubicBezTo>
                  <a:cubicBezTo>
                    <a:pt x="13458" y="1285"/>
                    <a:pt x="13458" y="1285"/>
                    <a:pt x="13458" y="1285"/>
                  </a:cubicBezTo>
                  <a:cubicBezTo>
                    <a:pt x="13288" y="909"/>
                    <a:pt x="13288" y="909"/>
                    <a:pt x="13288" y="909"/>
                  </a:cubicBezTo>
                  <a:cubicBezTo>
                    <a:pt x="12746" y="909"/>
                    <a:pt x="12746" y="909"/>
                    <a:pt x="12746" y="909"/>
                  </a:cubicBezTo>
                  <a:cubicBezTo>
                    <a:pt x="12588" y="1285"/>
                    <a:pt x="12588" y="1285"/>
                    <a:pt x="12588" y="1285"/>
                  </a:cubicBezTo>
                  <a:cubicBezTo>
                    <a:pt x="12402" y="1285"/>
                    <a:pt x="12402" y="1285"/>
                    <a:pt x="12402" y="1285"/>
                  </a:cubicBezTo>
                  <a:lnTo>
                    <a:pt x="12946" y="9"/>
                  </a:lnTo>
                  <a:close/>
                  <a:moveTo>
                    <a:pt x="13214" y="748"/>
                  </a:moveTo>
                  <a:cubicBezTo>
                    <a:pt x="13009" y="287"/>
                    <a:pt x="13009" y="287"/>
                    <a:pt x="13009" y="287"/>
                  </a:cubicBezTo>
                  <a:cubicBezTo>
                    <a:pt x="12819" y="748"/>
                    <a:pt x="12819" y="748"/>
                    <a:pt x="12819" y="748"/>
                  </a:cubicBezTo>
                  <a:lnTo>
                    <a:pt x="13214" y="748"/>
                  </a:lnTo>
                  <a:close/>
                  <a:moveTo>
                    <a:pt x="14160" y="1285"/>
                  </a:moveTo>
                  <a:cubicBezTo>
                    <a:pt x="14160" y="16"/>
                    <a:pt x="14160" y="16"/>
                    <a:pt x="14160" y="16"/>
                  </a:cubicBezTo>
                  <a:cubicBezTo>
                    <a:pt x="14478" y="16"/>
                    <a:pt x="14478" y="16"/>
                    <a:pt x="14478" y="16"/>
                  </a:cubicBezTo>
                  <a:cubicBezTo>
                    <a:pt x="14606" y="16"/>
                    <a:pt x="14708" y="48"/>
                    <a:pt x="14784" y="112"/>
                  </a:cubicBezTo>
                  <a:cubicBezTo>
                    <a:pt x="14859" y="175"/>
                    <a:pt x="14896" y="261"/>
                    <a:pt x="14896" y="369"/>
                  </a:cubicBezTo>
                  <a:cubicBezTo>
                    <a:pt x="14896" y="444"/>
                    <a:pt x="14878" y="507"/>
                    <a:pt x="14841" y="560"/>
                  </a:cubicBezTo>
                  <a:cubicBezTo>
                    <a:pt x="14804" y="616"/>
                    <a:pt x="14751" y="655"/>
                    <a:pt x="14682" y="682"/>
                  </a:cubicBezTo>
                  <a:cubicBezTo>
                    <a:pt x="14723" y="708"/>
                    <a:pt x="14762" y="745"/>
                    <a:pt x="14801" y="791"/>
                  </a:cubicBezTo>
                  <a:cubicBezTo>
                    <a:pt x="14840" y="837"/>
                    <a:pt x="14895" y="917"/>
                    <a:pt x="14964" y="1031"/>
                  </a:cubicBezTo>
                  <a:cubicBezTo>
                    <a:pt x="15008" y="1103"/>
                    <a:pt x="15045" y="1158"/>
                    <a:pt x="15071" y="1195"/>
                  </a:cubicBezTo>
                  <a:cubicBezTo>
                    <a:pt x="15138" y="1285"/>
                    <a:pt x="15138" y="1285"/>
                    <a:pt x="15138" y="1285"/>
                  </a:cubicBezTo>
                  <a:cubicBezTo>
                    <a:pt x="14922" y="1285"/>
                    <a:pt x="14922" y="1285"/>
                    <a:pt x="14922" y="1285"/>
                  </a:cubicBezTo>
                  <a:cubicBezTo>
                    <a:pt x="14867" y="1201"/>
                    <a:pt x="14867" y="1201"/>
                    <a:pt x="14867" y="1201"/>
                  </a:cubicBezTo>
                  <a:cubicBezTo>
                    <a:pt x="14865" y="1199"/>
                    <a:pt x="14861" y="1193"/>
                    <a:pt x="14856" y="1186"/>
                  </a:cubicBezTo>
                  <a:cubicBezTo>
                    <a:pt x="14820" y="1136"/>
                    <a:pt x="14820" y="1136"/>
                    <a:pt x="14820" y="1136"/>
                  </a:cubicBezTo>
                  <a:cubicBezTo>
                    <a:pt x="14764" y="1043"/>
                    <a:pt x="14764" y="1043"/>
                    <a:pt x="14764" y="1043"/>
                  </a:cubicBezTo>
                  <a:cubicBezTo>
                    <a:pt x="14704" y="944"/>
                    <a:pt x="14704" y="944"/>
                    <a:pt x="14704" y="944"/>
                  </a:cubicBezTo>
                  <a:cubicBezTo>
                    <a:pt x="14666" y="893"/>
                    <a:pt x="14631" y="851"/>
                    <a:pt x="14600" y="820"/>
                  </a:cubicBezTo>
                  <a:cubicBezTo>
                    <a:pt x="14569" y="788"/>
                    <a:pt x="14541" y="767"/>
                    <a:pt x="14516" y="754"/>
                  </a:cubicBezTo>
                  <a:cubicBezTo>
                    <a:pt x="14490" y="740"/>
                    <a:pt x="14449" y="733"/>
                    <a:pt x="14389" y="733"/>
                  </a:cubicBezTo>
                  <a:cubicBezTo>
                    <a:pt x="14342" y="733"/>
                    <a:pt x="14342" y="733"/>
                    <a:pt x="14342" y="733"/>
                  </a:cubicBezTo>
                  <a:cubicBezTo>
                    <a:pt x="14342" y="1285"/>
                    <a:pt x="14342" y="1285"/>
                    <a:pt x="14342" y="1285"/>
                  </a:cubicBezTo>
                  <a:lnTo>
                    <a:pt x="14160" y="1285"/>
                  </a:lnTo>
                  <a:close/>
                  <a:moveTo>
                    <a:pt x="14396" y="170"/>
                  </a:moveTo>
                  <a:cubicBezTo>
                    <a:pt x="14342" y="170"/>
                    <a:pt x="14342" y="170"/>
                    <a:pt x="14342" y="170"/>
                  </a:cubicBezTo>
                  <a:cubicBezTo>
                    <a:pt x="14342" y="572"/>
                    <a:pt x="14342" y="572"/>
                    <a:pt x="14342" y="572"/>
                  </a:cubicBezTo>
                  <a:cubicBezTo>
                    <a:pt x="14411" y="572"/>
                    <a:pt x="14411" y="572"/>
                    <a:pt x="14411" y="572"/>
                  </a:cubicBezTo>
                  <a:cubicBezTo>
                    <a:pt x="14503" y="572"/>
                    <a:pt x="14566" y="564"/>
                    <a:pt x="14600" y="548"/>
                  </a:cubicBezTo>
                  <a:cubicBezTo>
                    <a:pt x="14634" y="531"/>
                    <a:pt x="14661" y="508"/>
                    <a:pt x="14680" y="476"/>
                  </a:cubicBezTo>
                  <a:cubicBezTo>
                    <a:pt x="14699" y="445"/>
                    <a:pt x="14709" y="408"/>
                    <a:pt x="14709" y="368"/>
                  </a:cubicBezTo>
                  <a:cubicBezTo>
                    <a:pt x="14709" y="327"/>
                    <a:pt x="14698" y="292"/>
                    <a:pt x="14677" y="260"/>
                  </a:cubicBezTo>
                  <a:cubicBezTo>
                    <a:pt x="14655" y="227"/>
                    <a:pt x="14626" y="204"/>
                    <a:pt x="14587" y="191"/>
                  </a:cubicBezTo>
                  <a:cubicBezTo>
                    <a:pt x="14548" y="177"/>
                    <a:pt x="14485" y="170"/>
                    <a:pt x="14396" y="170"/>
                  </a:cubicBezTo>
                  <a:moveTo>
                    <a:pt x="16658" y="16"/>
                  </a:moveTo>
                  <a:cubicBezTo>
                    <a:pt x="16830" y="16"/>
                    <a:pt x="16830" y="16"/>
                    <a:pt x="16830" y="16"/>
                  </a:cubicBezTo>
                  <a:cubicBezTo>
                    <a:pt x="16830" y="1285"/>
                    <a:pt x="16830" y="1285"/>
                    <a:pt x="16830" y="1285"/>
                  </a:cubicBezTo>
                  <a:cubicBezTo>
                    <a:pt x="16675" y="1285"/>
                    <a:pt x="16675" y="1285"/>
                    <a:pt x="16675" y="1285"/>
                  </a:cubicBezTo>
                  <a:cubicBezTo>
                    <a:pt x="15827" y="308"/>
                    <a:pt x="15827" y="308"/>
                    <a:pt x="15827" y="308"/>
                  </a:cubicBezTo>
                  <a:cubicBezTo>
                    <a:pt x="15827" y="1285"/>
                    <a:pt x="15827" y="1285"/>
                    <a:pt x="15827" y="1285"/>
                  </a:cubicBezTo>
                  <a:cubicBezTo>
                    <a:pt x="15656" y="1285"/>
                    <a:pt x="15656" y="1285"/>
                    <a:pt x="15656" y="1285"/>
                  </a:cubicBezTo>
                  <a:cubicBezTo>
                    <a:pt x="15656" y="16"/>
                    <a:pt x="15656" y="16"/>
                    <a:pt x="15656" y="16"/>
                  </a:cubicBezTo>
                  <a:cubicBezTo>
                    <a:pt x="15803" y="16"/>
                    <a:pt x="15803" y="16"/>
                    <a:pt x="15803" y="16"/>
                  </a:cubicBezTo>
                  <a:cubicBezTo>
                    <a:pt x="16658" y="1002"/>
                    <a:pt x="16658" y="1002"/>
                    <a:pt x="16658" y="1002"/>
                  </a:cubicBezTo>
                  <a:lnTo>
                    <a:pt x="16658" y="16"/>
                  </a:lnTo>
                  <a:close/>
                  <a:moveTo>
                    <a:pt x="17477" y="16"/>
                  </a:moveTo>
                  <a:cubicBezTo>
                    <a:pt x="17658" y="16"/>
                    <a:pt x="17658" y="16"/>
                    <a:pt x="17658" y="16"/>
                  </a:cubicBezTo>
                  <a:cubicBezTo>
                    <a:pt x="17658" y="1285"/>
                    <a:pt x="17658" y="1285"/>
                    <a:pt x="17658" y="1285"/>
                  </a:cubicBezTo>
                  <a:cubicBezTo>
                    <a:pt x="17477" y="1285"/>
                    <a:pt x="17477" y="1285"/>
                    <a:pt x="17477" y="1285"/>
                  </a:cubicBezTo>
                  <a:lnTo>
                    <a:pt x="17477" y="16"/>
                  </a:lnTo>
                  <a:close/>
                  <a:moveTo>
                    <a:pt x="19320" y="16"/>
                  </a:moveTo>
                  <a:cubicBezTo>
                    <a:pt x="19493" y="16"/>
                    <a:pt x="19493" y="16"/>
                    <a:pt x="19493" y="16"/>
                  </a:cubicBezTo>
                  <a:cubicBezTo>
                    <a:pt x="19493" y="1285"/>
                    <a:pt x="19493" y="1285"/>
                    <a:pt x="19493" y="1285"/>
                  </a:cubicBezTo>
                  <a:cubicBezTo>
                    <a:pt x="19337" y="1285"/>
                    <a:pt x="19337" y="1285"/>
                    <a:pt x="19337" y="1285"/>
                  </a:cubicBezTo>
                  <a:cubicBezTo>
                    <a:pt x="18488" y="308"/>
                    <a:pt x="18488" y="308"/>
                    <a:pt x="18488" y="308"/>
                  </a:cubicBezTo>
                  <a:cubicBezTo>
                    <a:pt x="18488" y="1285"/>
                    <a:pt x="18488" y="1285"/>
                    <a:pt x="18488" y="1285"/>
                  </a:cubicBezTo>
                  <a:cubicBezTo>
                    <a:pt x="18317" y="1285"/>
                    <a:pt x="18317" y="1285"/>
                    <a:pt x="18317" y="1285"/>
                  </a:cubicBezTo>
                  <a:cubicBezTo>
                    <a:pt x="18317" y="16"/>
                    <a:pt x="18317" y="16"/>
                    <a:pt x="18317" y="16"/>
                  </a:cubicBezTo>
                  <a:cubicBezTo>
                    <a:pt x="18464" y="16"/>
                    <a:pt x="18464" y="16"/>
                    <a:pt x="18464" y="16"/>
                  </a:cubicBezTo>
                  <a:cubicBezTo>
                    <a:pt x="19320" y="1002"/>
                    <a:pt x="19320" y="1002"/>
                    <a:pt x="19320" y="1002"/>
                  </a:cubicBezTo>
                  <a:lnTo>
                    <a:pt x="19320" y="16"/>
                  </a:lnTo>
                  <a:close/>
                  <a:moveTo>
                    <a:pt x="20712" y="659"/>
                  </a:moveTo>
                  <a:cubicBezTo>
                    <a:pt x="21137" y="659"/>
                    <a:pt x="21137" y="659"/>
                    <a:pt x="21137" y="659"/>
                  </a:cubicBezTo>
                  <a:cubicBezTo>
                    <a:pt x="21137" y="1198"/>
                    <a:pt x="21137" y="1198"/>
                    <a:pt x="21137" y="1198"/>
                  </a:cubicBezTo>
                  <a:cubicBezTo>
                    <a:pt x="20981" y="1266"/>
                    <a:pt x="20826" y="1300"/>
                    <a:pt x="20673" y="1300"/>
                  </a:cubicBezTo>
                  <a:cubicBezTo>
                    <a:pt x="20463" y="1300"/>
                    <a:pt x="20294" y="1239"/>
                    <a:pt x="20169" y="1115"/>
                  </a:cubicBezTo>
                  <a:cubicBezTo>
                    <a:pt x="20043" y="994"/>
                    <a:pt x="19980" y="842"/>
                    <a:pt x="19980" y="662"/>
                  </a:cubicBezTo>
                  <a:cubicBezTo>
                    <a:pt x="19980" y="473"/>
                    <a:pt x="20045" y="314"/>
                    <a:pt x="20176" y="189"/>
                  </a:cubicBezTo>
                  <a:cubicBezTo>
                    <a:pt x="20306" y="63"/>
                    <a:pt x="20469" y="0"/>
                    <a:pt x="20666" y="0"/>
                  </a:cubicBezTo>
                  <a:cubicBezTo>
                    <a:pt x="20736" y="0"/>
                    <a:pt x="20804" y="8"/>
                    <a:pt x="20869" y="22"/>
                  </a:cubicBezTo>
                  <a:cubicBezTo>
                    <a:pt x="20933" y="39"/>
                    <a:pt x="21014" y="66"/>
                    <a:pt x="21112" y="109"/>
                  </a:cubicBezTo>
                  <a:cubicBezTo>
                    <a:pt x="21112" y="293"/>
                    <a:pt x="21112" y="293"/>
                    <a:pt x="21112" y="293"/>
                  </a:cubicBezTo>
                  <a:cubicBezTo>
                    <a:pt x="20961" y="205"/>
                    <a:pt x="20811" y="161"/>
                    <a:pt x="20661" y="161"/>
                  </a:cubicBezTo>
                  <a:cubicBezTo>
                    <a:pt x="20523" y="161"/>
                    <a:pt x="20407" y="209"/>
                    <a:pt x="20311" y="303"/>
                  </a:cubicBezTo>
                  <a:cubicBezTo>
                    <a:pt x="20215" y="397"/>
                    <a:pt x="20169" y="514"/>
                    <a:pt x="20169" y="651"/>
                  </a:cubicBezTo>
                  <a:cubicBezTo>
                    <a:pt x="20169" y="795"/>
                    <a:pt x="20215" y="913"/>
                    <a:pt x="20311" y="1004"/>
                  </a:cubicBezTo>
                  <a:cubicBezTo>
                    <a:pt x="20407" y="1096"/>
                    <a:pt x="20528" y="1142"/>
                    <a:pt x="20678" y="1142"/>
                  </a:cubicBezTo>
                  <a:cubicBezTo>
                    <a:pt x="20750" y="1142"/>
                    <a:pt x="20838" y="1125"/>
                    <a:pt x="20939" y="1092"/>
                  </a:cubicBezTo>
                  <a:cubicBezTo>
                    <a:pt x="20956" y="1087"/>
                    <a:pt x="20956" y="1087"/>
                    <a:pt x="20956" y="1087"/>
                  </a:cubicBezTo>
                  <a:cubicBezTo>
                    <a:pt x="20956" y="821"/>
                    <a:pt x="20956" y="821"/>
                    <a:pt x="20956" y="821"/>
                  </a:cubicBezTo>
                  <a:cubicBezTo>
                    <a:pt x="20712" y="821"/>
                    <a:pt x="20712" y="821"/>
                    <a:pt x="20712" y="821"/>
                  </a:cubicBezTo>
                  <a:lnTo>
                    <a:pt x="20712" y="65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>
                <a:solidFill>
                  <a:schemeClr val="tx1">
                    <a:alpha val="0"/>
                  </a:schemeClr>
                </a:solidFill>
              </a:endParaRPr>
            </a:p>
          </p:txBody>
        </p:sp>
      </p:grpSp>
      <p:sp>
        <p:nvSpPr>
          <p:cNvPr id="18" name="Text Placehold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1752600" y="6529254"/>
            <a:ext cx="5867400" cy="187537"/>
          </a:xfrm>
        </p:spPr>
        <p:txBody>
          <a:bodyPr/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dirty="0"/>
              <a:t>Click to add copyright line</a:t>
            </a:r>
            <a:endParaRPr lang="en-IN" dirty="0"/>
          </a:p>
        </p:txBody>
      </p:sp>
      <p:pic>
        <p:nvPicPr>
          <p:cNvPr id="15" name="Picture 14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7400" y="6434394"/>
            <a:ext cx="918000" cy="279915"/>
          </a:xfrm>
          <a:prstGeom prst="rect">
            <a:avLst/>
          </a:prstGeom>
        </p:spPr>
      </p:pic>
      <p:pic>
        <p:nvPicPr>
          <p:cNvPr id="14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621" y="1794433"/>
            <a:ext cx="3530579" cy="4519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1062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Learning Objectives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622828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Learning Objectives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816430"/>
            <a:ext cx="8229600" cy="40277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rgbClr val="007FA3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Click to add Learning Objective(s)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</a:t>
            </a:r>
          </a:p>
          <a:p>
            <a:pPr lvl="6"/>
            <a:r>
              <a:rPr lang="en-US" dirty="0"/>
              <a:t>Seventh</a:t>
            </a:r>
          </a:p>
          <a:p>
            <a:pPr lvl="7"/>
            <a:r>
              <a:rPr lang="en-US" dirty="0"/>
              <a:t>Eighth</a:t>
            </a:r>
          </a:p>
          <a:p>
            <a:pPr lvl="8"/>
            <a:r>
              <a:rPr lang="en-US" dirty="0"/>
              <a:t>Ninth</a:t>
            </a: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1/18/2019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463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7FA3"/>
              </a:buClr>
              <a:buSzPct val="100000"/>
              <a:defRPr/>
            </a:lvl1pPr>
            <a:lvl2pPr>
              <a:buClr>
                <a:srgbClr val="007FA3"/>
              </a:buClr>
              <a:defRPr/>
            </a:lvl2pPr>
            <a:lvl3pPr>
              <a:buClr>
                <a:srgbClr val="007FA3"/>
              </a:buClr>
              <a:defRPr/>
            </a:lvl3pPr>
            <a:lvl4pPr>
              <a:buClr>
                <a:srgbClr val="007FA3"/>
              </a:buClr>
              <a:defRPr/>
            </a:lvl4pPr>
            <a:lvl5pPr>
              <a:buClr>
                <a:srgbClr val="007FA3"/>
              </a:buClr>
              <a:defRPr/>
            </a:lvl5pPr>
            <a:lvl6pPr>
              <a:buClr>
                <a:srgbClr val="007FA3"/>
              </a:buClr>
              <a:defRPr/>
            </a:lvl6pPr>
            <a:lvl7pPr>
              <a:buClr>
                <a:srgbClr val="007FA3"/>
              </a:buClr>
              <a:defRPr/>
            </a:lvl7pPr>
            <a:lvl8pPr>
              <a:buClr>
                <a:srgbClr val="007FA3"/>
              </a:buClr>
              <a:defRPr/>
            </a:lvl8pPr>
            <a:lvl9pPr>
              <a:buClr>
                <a:srgbClr val="007FA3"/>
              </a:buClr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</a:t>
            </a:r>
          </a:p>
          <a:p>
            <a:pPr lvl="6"/>
            <a:r>
              <a:rPr lang="en-US" dirty="0"/>
              <a:t>Seventh</a:t>
            </a:r>
          </a:p>
          <a:p>
            <a:pPr lvl="7"/>
            <a:r>
              <a:rPr lang="en-US" dirty="0"/>
              <a:t>Eighth</a:t>
            </a:r>
          </a:p>
          <a:p>
            <a:pPr lvl="8"/>
            <a:r>
              <a:rPr lang="en-US" dirty="0"/>
              <a:t>Ninth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335713" y="113072"/>
            <a:ext cx="2133600" cy="182880"/>
          </a:xfrm>
        </p:spPr>
        <p:txBody>
          <a:bodyPr/>
          <a:lstStyle/>
          <a:p>
            <a:fld id="{A9DF6EFB-3F44-496C-A842-1E0B3D3B975A}" type="datetimeFigureOut">
              <a:rPr lang="en-US" smtClean="0"/>
              <a:pPr/>
              <a:t>1/18/2019</a:t>
            </a:fld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69312" y="113072"/>
            <a:ext cx="551783" cy="182880"/>
          </a:xfrm>
        </p:spPr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909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rning 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18872" indent="-118872">
              <a:buClr>
                <a:srgbClr val="007FA3"/>
              </a:buClr>
              <a:buSzPct val="25000"/>
              <a:defRPr sz="1600"/>
            </a:lvl1pPr>
            <a:lvl2pPr marL="569913" indent="-285750">
              <a:buClr>
                <a:srgbClr val="007FA3"/>
              </a:buClr>
              <a:defRPr sz="1600"/>
            </a:lvl2pPr>
            <a:lvl3pPr>
              <a:buClr>
                <a:srgbClr val="007FA3"/>
              </a:buClr>
              <a:defRPr sz="1600"/>
            </a:lvl3pPr>
            <a:lvl4pPr>
              <a:buClr>
                <a:srgbClr val="007FA3"/>
              </a:buClr>
              <a:defRPr sz="1600"/>
            </a:lvl4pPr>
            <a:lvl5pPr>
              <a:buClr>
                <a:srgbClr val="007FA3"/>
              </a:buClr>
              <a:defRPr sz="1600"/>
            </a:lvl5pPr>
            <a:lvl6pPr>
              <a:buClr>
                <a:srgbClr val="007FA3"/>
              </a:buClr>
              <a:defRPr sz="1600"/>
            </a:lvl6pPr>
            <a:lvl7pPr>
              <a:buClr>
                <a:srgbClr val="007FA3"/>
              </a:buClr>
              <a:defRPr sz="1600"/>
            </a:lvl7pPr>
            <a:lvl8pPr>
              <a:buClr>
                <a:srgbClr val="007FA3"/>
              </a:buClr>
              <a:defRPr sz="1600"/>
            </a:lvl8pPr>
            <a:lvl9pPr>
              <a:buClr>
                <a:srgbClr val="007FA3"/>
              </a:buCl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</a:t>
            </a:r>
          </a:p>
          <a:p>
            <a:pPr lvl="6"/>
            <a:r>
              <a:rPr lang="en-US" dirty="0"/>
              <a:t>Seventh</a:t>
            </a:r>
          </a:p>
          <a:p>
            <a:pPr lvl="7"/>
            <a:r>
              <a:rPr lang="en-US" dirty="0"/>
              <a:t>Eighth</a:t>
            </a:r>
          </a:p>
          <a:p>
            <a:pPr lvl="8"/>
            <a:r>
              <a:rPr lang="en-US" dirty="0"/>
              <a:t>Ninth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t>1/18/2019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00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gure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1066800"/>
          </a:xfrm>
        </p:spPr>
        <p:txBody>
          <a:bodyPr anchor="t"/>
          <a:lstStyle>
            <a:lvl1pPr>
              <a:defRPr sz="3400">
                <a:solidFill>
                  <a:srgbClr val="007FA3"/>
                </a:solidFill>
              </a:defRPr>
            </a:lvl1pPr>
          </a:lstStyle>
          <a:p>
            <a:r>
              <a:rPr lang="en-US" dirty="0"/>
              <a:t>Click to add figure number and title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368160"/>
            <a:ext cx="8229600" cy="916856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800"/>
            </a:lvl1pPr>
            <a:lvl2pPr marL="0" indent="0">
              <a:spcBef>
                <a:spcPts val="0"/>
              </a:spcBef>
              <a:buNone/>
              <a:defRPr sz="1600"/>
            </a:lvl2pPr>
            <a:lvl3pPr marL="0" indent="0">
              <a:spcBef>
                <a:spcPts val="0"/>
              </a:spcBef>
              <a:buNone/>
              <a:defRPr sz="1600"/>
            </a:lvl3pPr>
            <a:lvl4pPr marL="0" indent="0">
              <a:spcBef>
                <a:spcPts val="0"/>
              </a:spcBef>
              <a:buNone/>
              <a:defRPr sz="1600"/>
            </a:lvl4pPr>
            <a:lvl5pPr marL="0" indent="0">
              <a:spcBef>
                <a:spcPts val="0"/>
              </a:spcBef>
              <a:buNone/>
              <a:defRPr sz="1600"/>
            </a:lvl5pPr>
            <a:lvl6pPr marL="0" indent="0">
              <a:spcBef>
                <a:spcPts val="0"/>
              </a:spcBef>
              <a:buNone/>
              <a:defRPr sz="1600"/>
            </a:lvl6pPr>
            <a:lvl7pPr marL="0" indent="0">
              <a:spcBef>
                <a:spcPts val="0"/>
              </a:spcBef>
              <a:buNone/>
              <a:defRPr sz="1600"/>
            </a:lvl7pPr>
            <a:lvl8pPr marL="0" indent="0">
              <a:spcBef>
                <a:spcPts val="0"/>
              </a:spcBef>
              <a:buNone/>
              <a:defRPr sz="1600"/>
            </a:lvl8pPr>
            <a:lvl9pPr marL="0" indent="0">
              <a:spcBef>
                <a:spcPts val="0"/>
              </a:spcBef>
              <a:buNone/>
              <a:defRPr sz="1600"/>
            </a:lvl9pPr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9DF6EFB-3F44-496C-A842-1E0B3D3B975A}" type="datetimeFigureOut">
              <a:rPr lang="en-US" smtClean="0"/>
              <a:pPr/>
              <a:t>1/18/2019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7400" y="6434394"/>
            <a:ext cx="918000" cy="279915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95799" y="6438054"/>
            <a:ext cx="7162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Copyright © 2015, 2012, 2009 Pearson Education, Inc.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203796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63763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57200" y="3962400"/>
            <a:ext cx="8229600" cy="2163763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t>1/18/2019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799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447800"/>
            <a:ext cx="7772400" cy="2152651"/>
          </a:xfrm>
        </p:spPr>
        <p:txBody>
          <a:bodyPr anchor="b">
            <a:noAutofit/>
          </a:bodyPr>
          <a:lstStyle>
            <a:lvl1pPr algn="l">
              <a:defRPr sz="3400" b="1" cap="none" baseline="0">
                <a:solidFill>
                  <a:srgbClr val="007FA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4687" y="3962400"/>
            <a:ext cx="7794627" cy="175260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rgbClr val="007FA3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t>1/18/2019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704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t>1/18/2019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126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109728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</a:t>
            </a:r>
          </a:p>
          <a:p>
            <a:pPr lvl="6"/>
            <a:r>
              <a:rPr lang="en-US" dirty="0"/>
              <a:t>Seventh</a:t>
            </a:r>
          </a:p>
          <a:p>
            <a:pPr lvl="7"/>
            <a:r>
              <a:rPr lang="en-US" dirty="0"/>
              <a:t>Eighth</a:t>
            </a:r>
          </a:p>
          <a:p>
            <a:pPr lvl="8"/>
            <a:r>
              <a:rPr lang="en-US" dirty="0"/>
              <a:t>Ninth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3969" y="6172200"/>
            <a:ext cx="8595360" cy="235463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35713" y="113072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A9DF6EFB-3F44-496C-A842-1E0B3D3B975A}" type="datetimeFigureOut">
              <a:rPr lang="en-US" smtClean="0"/>
              <a:pPr/>
              <a:t>1/18/2019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69312" y="113072"/>
            <a:ext cx="551783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Pearson Logo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7400" y="6434394"/>
            <a:ext cx="918000" cy="279915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95799" y="6438054"/>
            <a:ext cx="7162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Copyright © 2015, 2012, 2009 Pearson Education, Inc.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691570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6" r:id="rId3"/>
    <p:sldLayoutId id="2147483650" r:id="rId4"/>
    <p:sldLayoutId id="2147483659" r:id="rId5"/>
    <p:sldLayoutId id="2147483658" r:id="rId6"/>
    <p:sldLayoutId id="2147483660" r:id="rId7"/>
    <p:sldLayoutId id="2147483651" r:id="rId8"/>
    <p:sldLayoutId id="2147483654" r:id="rId9"/>
    <p:sldLayoutId id="2147483655" r:id="rId10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400" b="1" kern="1200">
          <a:solidFill>
            <a:srgbClr val="007FA3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56032" indent="-256032" algn="l" defTabSz="914400" rtl="0" eaLnBrk="1" latinLnBrk="0" hangingPunct="1">
        <a:spcBef>
          <a:spcPts val="15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600"/>
        </a:spcBef>
        <a:buClr>
          <a:srgbClr val="007FA3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599"/>
            <a:ext cx="8229600" cy="1111068"/>
          </a:xfrm>
        </p:spPr>
        <p:txBody>
          <a:bodyPr/>
          <a:lstStyle/>
          <a:p>
            <a:r>
              <a:rPr lang="en-US" sz="3600" dirty="0">
                <a:latin typeface="+mj-lt"/>
              </a:rPr>
              <a:t>Elementary Statistics: Picturing The World</a:t>
            </a:r>
            <a:endParaRPr lang="en-IN" sz="36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1339670"/>
            <a:ext cx="8229600" cy="326570"/>
          </a:xfrm>
        </p:spPr>
        <p:txBody>
          <a:bodyPr/>
          <a:lstStyle/>
          <a:p>
            <a:r>
              <a:rPr lang="en-IN" sz="2400" dirty="0">
                <a:latin typeface="+mj-lt"/>
              </a:rPr>
              <a:t>Sixth Edition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ctr"/>
            <a:r>
              <a:rPr lang="en-IN" sz="4000" b="1" dirty="0"/>
              <a:t>Chapter 4</a:t>
            </a:r>
            <a:endParaRPr lang="en-IN" sz="4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5029200" y="3322637"/>
            <a:ext cx="3657600" cy="2925763"/>
          </a:xfrm>
        </p:spPr>
        <p:txBody>
          <a:bodyPr/>
          <a:lstStyle/>
          <a:p>
            <a:pPr algn="ctr"/>
            <a:r>
              <a:rPr lang="en-US" sz="3600" dirty="0">
                <a:cs typeface="Times New Roman" pitchFamily="18" charset="0"/>
              </a:rPr>
              <a:t>Discrete Probability Distributions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1828800" y="6508934"/>
            <a:ext cx="5867400" cy="187537"/>
          </a:xfrm>
        </p:spPr>
        <p:txBody>
          <a:bodyPr/>
          <a:lstStyle/>
          <a:p>
            <a:pPr>
              <a:spcBef>
                <a:spcPts val="0"/>
              </a:spcBef>
              <a:buClrTx/>
              <a:defRPr/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Copyright © 2015, 2012, 2009 Pearson Education, Inc.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645556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3478"/>
            <a:ext cx="8229600" cy="1097280"/>
          </a:xfrm>
        </p:spPr>
        <p:txBody>
          <a:bodyPr/>
          <a:lstStyle/>
          <a:p>
            <a:r>
              <a:rPr lang="en-US" sz="3600" dirty="0">
                <a:latin typeface="+mj-lt"/>
              </a:rPr>
              <a:t>Example: Poisson Distribution</a:t>
            </a:r>
            <a:endParaRPr lang="en-IN" sz="36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391400" cy="1600200"/>
          </a:xfrm>
        </p:spPr>
        <p:txBody>
          <a:bodyPr/>
          <a:lstStyle/>
          <a:p>
            <a:pPr marL="0" indent="0">
              <a:buNone/>
            </a:pPr>
            <a:r>
              <a:rPr lang="en-US" sz="2600" dirty="0">
                <a:ea typeface="ＭＳ Ｐゴシック" pitchFamily="34" charset="-128"/>
              </a:rPr>
              <a:t>The mean number of accidents per month at a certain intersection is 3. What is the probability that in any given month four accidents will occur at this intersection?</a:t>
            </a:r>
            <a:endParaRPr lang="en-IN" sz="2600" dirty="0"/>
          </a:p>
        </p:txBody>
      </p:sp>
      <p:pic>
        <p:nvPicPr>
          <p:cNvPr id="5" name="Picture 4" descr="A cartoon depicts a car accident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542" y="3199505"/>
            <a:ext cx="3185362" cy="2057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Solution: Poisson with x = 4, mu = 3: P of 4 = fraction 3 to the fourth 2.71828 to the negative three power over 4 ! = approximately 0.168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657600"/>
            <a:ext cx="4183299" cy="1629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86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3478"/>
            <a:ext cx="8229600" cy="1097280"/>
          </a:xfrm>
        </p:spPr>
        <p:txBody>
          <a:bodyPr/>
          <a:lstStyle/>
          <a:p>
            <a:r>
              <a:rPr lang="en-US" sz="3600" dirty="0">
                <a:latin typeface="+mj-lt"/>
                <a:ea typeface="ＭＳ Ｐゴシック" pitchFamily="34" charset="-128"/>
              </a:rPr>
              <a:t>Section 4.3 Summary</a:t>
            </a:r>
            <a:endParaRPr lang="en-IN" sz="36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>
                <a:ea typeface="ＭＳ Ｐゴシック" pitchFamily="34" charset="-128"/>
              </a:rPr>
              <a:t>Found probabilities using the geometric distribution</a:t>
            </a:r>
          </a:p>
          <a:p>
            <a:r>
              <a:rPr lang="en-US" sz="2600" dirty="0">
                <a:ea typeface="ＭＳ Ｐゴシック" pitchFamily="34" charset="-128"/>
              </a:rPr>
              <a:t>Found probabilities using the Poisson distribution</a:t>
            </a:r>
            <a:endParaRPr lang="en-IN" sz="2600" dirty="0"/>
          </a:p>
        </p:txBody>
      </p:sp>
    </p:spTree>
    <p:extLst>
      <p:ext uri="{BB962C8B-B14F-4D97-AF65-F5344CB8AC3E}">
        <p14:creationId xmlns:p14="http://schemas.microsoft.com/office/powerpoint/2010/main" val="16068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3478"/>
            <a:ext cx="8229600" cy="1097280"/>
          </a:xfrm>
        </p:spPr>
        <p:txBody>
          <a:bodyPr/>
          <a:lstStyle/>
          <a:p>
            <a:r>
              <a:rPr lang="en-US" sz="3600" dirty="0">
                <a:latin typeface="+mj-lt"/>
                <a:ea typeface="ＭＳ Ｐゴシック" pitchFamily="34" charset="-128"/>
              </a:rPr>
              <a:t>Chapter Outline</a:t>
            </a:r>
            <a:endParaRPr lang="en-IN" sz="36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5600" indent="-255600">
              <a:buNone/>
            </a:pPr>
            <a:r>
              <a:rPr lang="en-US" sz="2600" dirty="0">
                <a:solidFill>
                  <a:srgbClr val="007FA3"/>
                </a:solidFill>
                <a:ea typeface="ＭＳ Ｐゴシック" pitchFamily="34" charset="-128"/>
              </a:rPr>
              <a:t>4.1</a:t>
            </a:r>
            <a:r>
              <a:rPr lang="en-US" sz="2600" dirty="0">
                <a:ea typeface="ＭＳ Ｐゴシック" pitchFamily="34" charset="-128"/>
              </a:rPr>
              <a:t> Probability Distributions</a:t>
            </a:r>
          </a:p>
          <a:p>
            <a:pPr marL="255600" indent="-255600">
              <a:buNone/>
            </a:pPr>
            <a:r>
              <a:rPr lang="en-US" sz="2600" dirty="0">
                <a:solidFill>
                  <a:srgbClr val="007FA3"/>
                </a:solidFill>
                <a:ea typeface="ＭＳ Ｐゴシック" pitchFamily="34" charset="-128"/>
              </a:rPr>
              <a:t>4.2 </a:t>
            </a:r>
            <a:r>
              <a:rPr lang="en-US" sz="2600" dirty="0">
                <a:ea typeface="ＭＳ Ｐゴシック" pitchFamily="34" charset="-128"/>
              </a:rPr>
              <a:t>Binomial Distributions</a:t>
            </a:r>
          </a:p>
          <a:p>
            <a:pPr marL="255600" indent="-255600">
              <a:buNone/>
            </a:pPr>
            <a:r>
              <a:rPr lang="en-US" sz="2600" dirty="0">
                <a:solidFill>
                  <a:srgbClr val="007FA3"/>
                </a:solidFill>
                <a:ea typeface="ＭＳ Ｐゴシック" pitchFamily="34" charset="-128"/>
              </a:rPr>
              <a:t>4.3</a:t>
            </a:r>
            <a:r>
              <a:rPr lang="en-US" sz="2600" dirty="0">
                <a:ea typeface="ＭＳ Ｐゴシック" pitchFamily="34" charset="-128"/>
              </a:rPr>
              <a:t> More Discrete Probability Distributions</a:t>
            </a:r>
            <a:endParaRPr lang="en-IN" sz="2600" dirty="0"/>
          </a:p>
        </p:txBody>
      </p:sp>
    </p:spTree>
    <p:extLst>
      <p:ext uri="{BB962C8B-B14F-4D97-AF65-F5344CB8AC3E}">
        <p14:creationId xmlns:p14="http://schemas.microsoft.com/office/powerpoint/2010/main" val="3656624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000" dirty="0">
                <a:latin typeface="+mj-lt"/>
                <a:ea typeface="ＭＳ Ｐゴシック" pitchFamily="34" charset="-128"/>
              </a:rPr>
              <a:t>Section 4.3</a:t>
            </a:r>
            <a:endParaRPr lang="en-IN" sz="4000" dirty="0">
              <a:latin typeface="+mj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defRPr/>
            </a:pPr>
            <a:r>
              <a:rPr lang="en-US" sz="3600" dirty="0"/>
              <a:t>More Discrete Probability </a:t>
            </a:r>
          </a:p>
          <a:p>
            <a:pPr algn="ctr">
              <a:defRPr/>
            </a:pPr>
            <a:r>
              <a:rPr lang="en-US" sz="3600" dirty="0"/>
              <a:t>  Distributions</a:t>
            </a:r>
          </a:p>
        </p:txBody>
      </p:sp>
    </p:spTree>
    <p:extLst>
      <p:ext uri="{BB962C8B-B14F-4D97-AF65-F5344CB8AC3E}">
        <p14:creationId xmlns:p14="http://schemas.microsoft.com/office/powerpoint/2010/main" val="1992706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3478"/>
            <a:ext cx="8229600" cy="1097280"/>
          </a:xfrm>
        </p:spPr>
        <p:txBody>
          <a:bodyPr/>
          <a:lstStyle/>
          <a:p>
            <a:r>
              <a:rPr lang="en-US" sz="3600" dirty="0">
                <a:latin typeface="+mj-lt"/>
                <a:ea typeface="ＭＳ Ｐゴシック" pitchFamily="34" charset="-128"/>
              </a:rPr>
              <a:t>Section 4.3 Objectives</a:t>
            </a:r>
            <a:endParaRPr lang="en-IN" sz="36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525963"/>
          </a:xfrm>
        </p:spPr>
        <p:txBody>
          <a:bodyPr/>
          <a:lstStyle/>
          <a:p>
            <a:pPr marL="255600" indent="-255600">
              <a:buSzPct val="100000"/>
            </a:pPr>
            <a:r>
              <a:rPr lang="en-US" sz="2600" dirty="0">
                <a:ea typeface="ＭＳ Ｐゴシック" pitchFamily="34" charset="-128"/>
              </a:rPr>
              <a:t>How to find probabilities using the geometric distribution</a:t>
            </a:r>
          </a:p>
          <a:p>
            <a:pPr marL="255600" indent="-255600">
              <a:buSzPct val="100000"/>
            </a:pPr>
            <a:r>
              <a:rPr lang="en-US" sz="2600" dirty="0">
                <a:ea typeface="ＭＳ Ｐゴシック" pitchFamily="34" charset="-128"/>
              </a:rPr>
              <a:t>How to find probabilities using the Poisson distribution</a:t>
            </a:r>
            <a:endParaRPr lang="en-IN" sz="2600" dirty="0"/>
          </a:p>
        </p:txBody>
      </p:sp>
    </p:spTree>
    <p:extLst>
      <p:ext uri="{BB962C8B-B14F-4D97-AF65-F5344CB8AC3E}">
        <p14:creationId xmlns:p14="http://schemas.microsoft.com/office/powerpoint/2010/main" val="3231754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3478"/>
            <a:ext cx="8229600" cy="1097280"/>
          </a:xfrm>
        </p:spPr>
        <p:txBody>
          <a:bodyPr/>
          <a:lstStyle/>
          <a:p>
            <a:r>
              <a:rPr lang="en-US" sz="3600" dirty="0">
                <a:latin typeface="+mj-lt"/>
                <a:ea typeface="ＭＳ Ｐゴシック" pitchFamily="34" charset="-128"/>
              </a:rPr>
              <a:t>Geometric Distribution</a:t>
            </a:r>
            <a:endParaRPr lang="en-IN" sz="36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>
              <a:buNone/>
            </a:pPr>
            <a:r>
              <a:rPr lang="en-US" sz="2800" b="1" dirty="0">
                <a:ea typeface="ＭＳ Ｐゴシック" pitchFamily="34" charset="-128"/>
              </a:rPr>
              <a:t>Geometric distribution </a:t>
            </a:r>
          </a:p>
          <a:p>
            <a:r>
              <a:rPr lang="en-US" sz="2600" dirty="0">
                <a:ea typeface="ＭＳ Ｐゴシック" pitchFamily="34" charset="-128"/>
              </a:rPr>
              <a:t>A discrete probability distribution. </a:t>
            </a:r>
          </a:p>
          <a:p>
            <a:r>
              <a:rPr lang="en-US" sz="2600" dirty="0">
                <a:ea typeface="ＭＳ Ｐゴシック" pitchFamily="34" charset="-128"/>
              </a:rPr>
              <a:t>Satisfies the following conditions</a:t>
            </a:r>
          </a:p>
          <a:p>
            <a:pPr lvl="1"/>
            <a:r>
              <a:rPr lang="en-US" sz="2400" dirty="0">
                <a:ea typeface="Times New Roman" pitchFamily="18" charset="0"/>
              </a:rPr>
              <a:t>A trial is repeated until a success occurs.</a:t>
            </a:r>
          </a:p>
          <a:p>
            <a:pPr lvl="1"/>
            <a:r>
              <a:rPr lang="en-US" sz="2400" dirty="0">
                <a:ea typeface="Times New Roman" pitchFamily="18" charset="0"/>
              </a:rPr>
              <a:t>The repeated trials are independent of each other.</a:t>
            </a:r>
          </a:p>
          <a:p>
            <a:pPr lvl="1"/>
            <a:r>
              <a:rPr lang="en-US" sz="2400" dirty="0">
                <a:ea typeface="Times New Roman" pitchFamily="18" charset="0"/>
              </a:rPr>
              <a:t>The probability of success </a:t>
            </a:r>
            <a:r>
              <a:rPr lang="en-US" sz="2400" i="1" dirty="0">
                <a:ea typeface="Times New Roman" pitchFamily="18" charset="0"/>
              </a:rPr>
              <a:t>p</a:t>
            </a:r>
            <a:r>
              <a:rPr lang="en-US" sz="2400" dirty="0">
                <a:ea typeface="Times New Roman" pitchFamily="18" charset="0"/>
              </a:rPr>
              <a:t> is constant for each trial.</a:t>
            </a:r>
          </a:p>
          <a:p>
            <a:pPr lvl="1"/>
            <a:r>
              <a:rPr lang="en-US" sz="2400" dirty="0">
                <a:ea typeface="Times New Roman" pitchFamily="18" charset="0"/>
              </a:rPr>
              <a:t>The random variable </a:t>
            </a:r>
            <a:r>
              <a:rPr lang="en-US" sz="2400" i="1" dirty="0">
                <a:ea typeface="Times New Roman" pitchFamily="18" charset="0"/>
              </a:rPr>
              <a:t>x</a:t>
            </a:r>
            <a:r>
              <a:rPr lang="en-US" sz="2400" dirty="0">
                <a:ea typeface="Times New Roman" pitchFamily="18" charset="0"/>
              </a:rPr>
              <a:t> represents the number of the trial in which the first success occurs.</a:t>
            </a:r>
          </a:p>
          <a:p>
            <a:r>
              <a:rPr lang="en-US" sz="2600" dirty="0">
                <a:ea typeface="ＭＳ Ｐゴシック" pitchFamily="34" charset="-128"/>
              </a:rPr>
              <a:t>The probability that the first success will occur on trial </a:t>
            </a:r>
            <a:r>
              <a:rPr lang="en-US" sz="2600" i="1" dirty="0">
                <a:ea typeface="ＭＳ Ｐゴシック" pitchFamily="34" charset="-128"/>
              </a:rPr>
              <a:t>x </a:t>
            </a:r>
            <a:r>
              <a:rPr lang="en-US" sz="2600" dirty="0">
                <a:ea typeface="ＭＳ Ｐゴシック" pitchFamily="34" charset="-128"/>
              </a:rPr>
              <a:t>is </a:t>
            </a:r>
            <a:r>
              <a:rPr lang="en-US" sz="2600" b="1" i="1" dirty="0">
                <a:ea typeface="ＭＳ Ｐゴシック" pitchFamily="34" charset="-128"/>
              </a:rPr>
              <a:t>P</a:t>
            </a:r>
            <a:r>
              <a:rPr lang="en-US" sz="2600" b="1" dirty="0">
                <a:ea typeface="ＭＳ Ｐゴシック" pitchFamily="34" charset="-128"/>
              </a:rPr>
              <a:t>(</a:t>
            </a:r>
            <a:r>
              <a:rPr lang="en-US" sz="2600" b="1" i="1" dirty="0">
                <a:ea typeface="ＭＳ Ｐゴシック" pitchFamily="34" charset="-128"/>
              </a:rPr>
              <a:t>x</a:t>
            </a:r>
            <a:r>
              <a:rPr lang="en-US" sz="2600" b="1" dirty="0">
                <a:ea typeface="ＭＳ Ｐゴシック" pitchFamily="34" charset="-128"/>
              </a:rPr>
              <a:t>) = </a:t>
            </a:r>
            <a:r>
              <a:rPr lang="en-US" sz="2600" b="1" i="1" dirty="0">
                <a:ea typeface="ＭＳ Ｐゴシック" pitchFamily="34" charset="-128"/>
              </a:rPr>
              <a:t>p</a:t>
            </a:r>
            <a:r>
              <a:rPr lang="en-US" sz="2600" b="1" dirty="0">
                <a:ea typeface="ＭＳ Ｐゴシック" pitchFamily="34" charset="-128"/>
              </a:rPr>
              <a:t>(</a:t>
            </a:r>
            <a:r>
              <a:rPr lang="en-US" sz="2600" b="1" i="1" dirty="0">
                <a:ea typeface="ＭＳ Ｐゴシック" pitchFamily="34" charset="-128"/>
              </a:rPr>
              <a:t>q</a:t>
            </a:r>
            <a:r>
              <a:rPr lang="en-US" sz="2600" b="1" dirty="0">
                <a:ea typeface="ＭＳ Ｐゴシック" pitchFamily="34" charset="-128"/>
              </a:rPr>
              <a:t>)</a:t>
            </a:r>
            <a:r>
              <a:rPr lang="en-US" sz="2600" b="1" i="1" baseline="30000" dirty="0">
                <a:ea typeface="ＭＳ Ｐゴシック" pitchFamily="34" charset="-128"/>
              </a:rPr>
              <a:t>x</a:t>
            </a:r>
            <a:r>
              <a:rPr lang="en-US" sz="2600" b="1" baseline="30000" dirty="0">
                <a:ea typeface="ＭＳ Ｐゴシック" pitchFamily="34" charset="-128"/>
              </a:rPr>
              <a:t> – 1</a:t>
            </a:r>
            <a:r>
              <a:rPr lang="en-US" sz="2600" dirty="0">
                <a:ea typeface="ＭＳ Ｐゴシック" pitchFamily="34" charset="-128"/>
              </a:rPr>
              <a:t>, where </a:t>
            </a:r>
            <a:r>
              <a:rPr lang="en-US" sz="2600" i="1" dirty="0">
                <a:ea typeface="ＭＳ Ｐゴシック" pitchFamily="34" charset="-128"/>
              </a:rPr>
              <a:t>q</a:t>
            </a:r>
            <a:r>
              <a:rPr lang="en-US" sz="2600" dirty="0">
                <a:ea typeface="ＭＳ Ｐゴシック" pitchFamily="34" charset="-128"/>
              </a:rPr>
              <a:t> = 1 – </a:t>
            </a:r>
            <a:r>
              <a:rPr lang="en-US" sz="2600" i="1" dirty="0">
                <a:ea typeface="ＭＳ Ｐゴシック" pitchFamily="34" charset="-128"/>
              </a:rPr>
              <a:t>p.</a:t>
            </a:r>
            <a:endParaRPr lang="en-IN" sz="2600" dirty="0"/>
          </a:p>
        </p:txBody>
      </p:sp>
    </p:spTree>
    <p:extLst>
      <p:ext uri="{BB962C8B-B14F-4D97-AF65-F5344CB8AC3E}">
        <p14:creationId xmlns:p14="http://schemas.microsoft.com/office/powerpoint/2010/main" val="3289236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3478"/>
            <a:ext cx="8229600" cy="1097280"/>
          </a:xfrm>
        </p:spPr>
        <p:txBody>
          <a:bodyPr/>
          <a:lstStyle/>
          <a:p>
            <a:r>
              <a:rPr lang="en-US" sz="3600" dirty="0">
                <a:latin typeface="+mj-lt"/>
              </a:rPr>
              <a:t>Example: Geometric Distribution </a:t>
            </a:r>
            <a:r>
              <a:rPr lang="en-US" sz="2000" b="0" dirty="0">
                <a:latin typeface="+mj-lt"/>
              </a:rPr>
              <a:t>(1 of 2)</a:t>
            </a:r>
            <a:endParaRPr lang="en-IN" sz="20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00400"/>
          </a:xfrm>
        </p:spPr>
        <p:txBody>
          <a:bodyPr/>
          <a:lstStyle/>
          <a:p>
            <a:pPr marL="0" indent="0">
              <a:buNone/>
            </a:pPr>
            <a:r>
              <a:rPr lang="en-US" sz="2600" dirty="0">
                <a:ea typeface="ＭＳ Ｐゴシック" pitchFamily="34" charset="-128"/>
              </a:rPr>
              <a:t>Basketball player LeBron James makes a free throw shot about 74% of the time. Find the probability that the first free throw shot LeBron makes occurs on the third or fourth attempt.</a:t>
            </a:r>
          </a:p>
          <a:p>
            <a:pPr marL="0" indent="0">
              <a:buNone/>
            </a:pPr>
            <a:r>
              <a:rPr lang="en-US" sz="2800" b="1" dirty="0"/>
              <a:t>Solution</a:t>
            </a:r>
          </a:p>
          <a:p>
            <a:pPr>
              <a:spcBef>
                <a:spcPts val="600"/>
              </a:spcBef>
            </a:pPr>
            <a:r>
              <a:rPr lang="en-US" sz="2600" i="1" dirty="0"/>
              <a:t>P</a:t>
            </a:r>
            <a:r>
              <a:rPr lang="en-US" sz="2600" dirty="0"/>
              <a:t>(shot made on third or fourth attempt) = </a:t>
            </a:r>
            <a:r>
              <a:rPr lang="en-US" sz="2600" i="1" dirty="0"/>
              <a:t>P</a:t>
            </a:r>
            <a:r>
              <a:rPr lang="en-US" sz="2600" dirty="0"/>
              <a:t>(3) + </a:t>
            </a:r>
            <a:r>
              <a:rPr lang="en-US" sz="2600" i="1" dirty="0"/>
              <a:t>P</a:t>
            </a:r>
            <a:r>
              <a:rPr lang="en-US" sz="2600" dirty="0"/>
              <a:t>(4)</a:t>
            </a:r>
          </a:p>
          <a:p>
            <a:pPr>
              <a:spcBef>
                <a:spcPts val="600"/>
              </a:spcBef>
            </a:pPr>
            <a:r>
              <a:rPr lang="en-US" sz="2600" dirty="0"/>
              <a:t>Geometric with </a:t>
            </a:r>
            <a:r>
              <a:rPr lang="en-US" sz="2600" i="1" dirty="0"/>
              <a:t>p</a:t>
            </a:r>
            <a:r>
              <a:rPr lang="en-US" sz="2600" dirty="0"/>
              <a:t> = 0.74, </a:t>
            </a:r>
            <a:r>
              <a:rPr lang="en-US" sz="2600" i="1" dirty="0"/>
              <a:t>q</a:t>
            </a:r>
            <a:r>
              <a:rPr lang="en-US" sz="2600" dirty="0"/>
              <a:t> = 0.26, </a:t>
            </a:r>
            <a:r>
              <a:rPr lang="en-US" sz="2600" i="1" dirty="0"/>
              <a:t>x</a:t>
            </a:r>
            <a:r>
              <a:rPr lang="en-US" sz="2600" dirty="0"/>
              <a:t> = 3</a:t>
            </a:r>
          </a:p>
        </p:txBody>
      </p:sp>
    </p:spTree>
    <p:extLst>
      <p:ext uri="{BB962C8B-B14F-4D97-AF65-F5344CB8AC3E}">
        <p14:creationId xmlns:p14="http://schemas.microsoft.com/office/powerpoint/2010/main" val="16068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3478"/>
            <a:ext cx="8229600" cy="1097280"/>
          </a:xfrm>
        </p:spPr>
        <p:txBody>
          <a:bodyPr/>
          <a:lstStyle/>
          <a:p>
            <a:r>
              <a:rPr lang="en-US" sz="3600" dirty="0">
                <a:latin typeface="+mj-lt"/>
              </a:rPr>
              <a:t>Example: Geometric Distribution </a:t>
            </a:r>
            <a:r>
              <a:rPr lang="en-US" sz="2000" b="0" dirty="0">
                <a:latin typeface="+mj-lt"/>
              </a:rPr>
              <a:t>(2 of 2)</a:t>
            </a:r>
            <a:endParaRPr lang="en-IN" sz="2000" b="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b="1" i="1" dirty="0">
                <a:ea typeface="ＭＳ Ｐゴシック" pitchFamily="34" charset="-128"/>
              </a:rPr>
              <a:t>P</a:t>
            </a:r>
            <a:r>
              <a:rPr lang="en-US" sz="2600" b="1" dirty="0">
                <a:ea typeface="ＭＳ Ｐゴシック" pitchFamily="34" charset="-128"/>
              </a:rPr>
              <a:t>(3) = 0.74(0.26)</a:t>
            </a:r>
            <a:r>
              <a:rPr lang="en-US" sz="2600" b="1" baseline="30000" dirty="0">
                <a:ea typeface="ＭＳ Ｐゴシック" pitchFamily="34" charset="-128"/>
              </a:rPr>
              <a:t>3–1</a:t>
            </a:r>
            <a:r>
              <a:rPr lang="en-US" sz="2600" b="1" dirty="0">
                <a:ea typeface="ＭＳ Ｐゴシック" pitchFamily="34" charset="-128"/>
              </a:rPr>
              <a:t> ≈ 0.050024</a:t>
            </a:r>
          </a:p>
          <a:p>
            <a:r>
              <a:rPr lang="en-US" sz="2600" b="1" i="1" dirty="0">
                <a:ea typeface="ＭＳ Ｐゴシック" pitchFamily="34" charset="-128"/>
              </a:rPr>
              <a:t>P</a:t>
            </a:r>
            <a:r>
              <a:rPr lang="en-US" sz="2600" b="1" dirty="0">
                <a:ea typeface="ＭＳ Ｐゴシック" pitchFamily="34" charset="-128"/>
              </a:rPr>
              <a:t>(4) = 0.74(0.26)</a:t>
            </a:r>
            <a:r>
              <a:rPr lang="en-US" sz="2600" b="1" baseline="30000" dirty="0">
                <a:ea typeface="ＭＳ Ｐゴシック" pitchFamily="34" charset="-128"/>
              </a:rPr>
              <a:t>4–1</a:t>
            </a:r>
            <a:r>
              <a:rPr lang="en-US" sz="2600" b="1" dirty="0">
                <a:ea typeface="ＭＳ Ｐゴシック" pitchFamily="34" charset="-128"/>
              </a:rPr>
              <a:t> ≈ 0.013006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sz="2600" i="1" dirty="0">
                <a:solidFill>
                  <a:srgbClr val="000000"/>
                </a:solidFill>
                <a:cs typeface="Times New Roman" pitchFamily="18" charset="0"/>
              </a:rPr>
              <a:t>P </a:t>
            </a:r>
            <a:r>
              <a:rPr lang="en-US" sz="2600" dirty="0">
                <a:solidFill>
                  <a:srgbClr val="000000"/>
                </a:solidFill>
                <a:cs typeface="Times New Roman" pitchFamily="18" charset="0"/>
              </a:rPr>
              <a:t>(shot made on third or fourth attempt) </a:t>
            </a:r>
          </a:p>
          <a:p>
            <a:pPr marL="0" indent="3205163">
              <a:spcBef>
                <a:spcPct val="20000"/>
              </a:spcBef>
              <a:buClr>
                <a:srgbClr val="D17230"/>
              </a:buClr>
              <a:buNone/>
            </a:pPr>
            <a:r>
              <a:rPr lang="en-US" sz="2600" dirty="0">
                <a:solidFill>
                  <a:srgbClr val="000000"/>
                </a:solidFill>
                <a:cs typeface="Times New Roman" pitchFamily="18" charset="0"/>
              </a:rPr>
              <a:t>= </a:t>
            </a:r>
            <a:r>
              <a:rPr lang="en-US" sz="2600" i="1" dirty="0">
                <a:solidFill>
                  <a:srgbClr val="000000"/>
                </a:solidFill>
                <a:cs typeface="Times New Roman" pitchFamily="18" charset="0"/>
              </a:rPr>
              <a:t>P</a:t>
            </a:r>
            <a:r>
              <a:rPr lang="en-US" sz="2600" dirty="0">
                <a:solidFill>
                  <a:srgbClr val="000000"/>
                </a:solidFill>
                <a:cs typeface="Times New Roman" pitchFamily="18" charset="0"/>
              </a:rPr>
              <a:t>(3) + </a:t>
            </a:r>
            <a:r>
              <a:rPr lang="en-US" sz="2600" i="1" dirty="0">
                <a:solidFill>
                  <a:srgbClr val="000000"/>
                </a:solidFill>
                <a:cs typeface="Times New Roman" pitchFamily="18" charset="0"/>
              </a:rPr>
              <a:t>P</a:t>
            </a:r>
            <a:r>
              <a:rPr lang="en-US" sz="2600" dirty="0">
                <a:solidFill>
                  <a:srgbClr val="000000"/>
                </a:solidFill>
                <a:cs typeface="Times New Roman" pitchFamily="18" charset="0"/>
              </a:rPr>
              <a:t>(4)</a:t>
            </a:r>
          </a:p>
          <a:p>
            <a:pPr marL="0" indent="3205163">
              <a:spcBef>
                <a:spcPct val="20000"/>
              </a:spcBef>
              <a:buClr>
                <a:srgbClr val="D17230"/>
              </a:buClr>
              <a:buNone/>
            </a:pPr>
            <a:r>
              <a:rPr lang="en-US" sz="2600" dirty="0">
                <a:solidFill>
                  <a:srgbClr val="000000"/>
                </a:solidFill>
                <a:cs typeface="Times New Roman" pitchFamily="18" charset="0"/>
              </a:rPr>
              <a:t>≈ 0.050024 + 0.013006</a:t>
            </a:r>
          </a:p>
          <a:p>
            <a:pPr marL="0" indent="3205163">
              <a:spcBef>
                <a:spcPct val="20000"/>
              </a:spcBef>
              <a:buClr>
                <a:srgbClr val="D17230"/>
              </a:buClr>
              <a:buNone/>
            </a:pPr>
            <a:r>
              <a:rPr lang="en-US" sz="2600" dirty="0">
                <a:solidFill>
                  <a:srgbClr val="000000"/>
                </a:solidFill>
                <a:cs typeface="Times New Roman" pitchFamily="18" charset="0"/>
              </a:rPr>
              <a:t>≈ 0.063</a:t>
            </a:r>
            <a:endParaRPr lang="en-IN" sz="2600" dirty="0"/>
          </a:p>
        </p:txBody>
      </p:sp>
    </p:spTree>
    <p:extLst>
      <p:ext uri="{BB962C8B-B14F-4D97-AF65-F5344CB8AC3E}">
        <p14:creationId xmlns:p14="http://schemas.microsoft.com/office/powerpoint/2010/main" val="16068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3478"/>
            <a:ext cx="8229600" cy="1097280"/>
          </a:xfrm>
        </p:spPr>
        <p:txBody>
          <a:bodyPr/>
          <a:lstStyle/>
          <a:p>
            <a:r>
              <a:rPr lang="en-US" sz="3600" dirty="0">
                <a:latin typeface="+mj-lt"/>
                <a:ea typeface="ＭＳ Ｐゴシック" pitchFamily="34" charset="-128"/>
              </a:rPr>
              <a:t>Poisson Distribution </a:t>
            </a:r>
            <a:r>
              <a:rPr lang="en-US" sz="2000" b="0" dirty="0">
                <a:latin typeface="+mj-lt"/>
                <a:ea typeface="ＭＳ Ｐゴシック" pitchFamily="34" charset="-128"/>
              </a:rPr>
              <a:t>(1 of 2)</a:t>
            </a:r>
            <a:endParaRPr lang="en-IN" sz="2000" b="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>
              <a:buNone/>
            </a:pPr>
            <a:r>
              <a:rPr lang="en-US" sz="2800" b="1" dirty="0">
                <a:ea typeface="ＭＳ Ｐゴシック" pitchFamily="34" charset="-128"/>
              </a:rPr>
              <a:t>Poisson distribution </a:t>
            </a:r>
          </a:p>
          <a:p>
            <a:r>
              <a:rPr lang="en-US" sz="2600" dirty="0">
                <a:ea typeface="ＭＳ Ｐゴシック" pitchFamily="34" charset="-128"/>
              </a:rPr>
              <a:t>A discrete probability distribution. </a:t>
            </a:r>
          </a:p>
          <a:p>
            <a:r>
              <a:rPr lang="en-US" sz="2600" dirty="0">
                <a:ea typeface="ＭＳ Ｐゴシック" pitchFamily="34" charset="-128"/>
              </a:rPr>
              <a:t>Satisfies the following conditions</a:t>
            </a:r>
          </a:p>
          <a:p>
            <a:pPr lvl="1"/>
            <a:r>
              <a:rPr lang="en-US" sz="2400" dirty="0">
                <a:ea typeface="Times New Roman" pitchFamily="18" charset="0"/>
              </a:rPr>
              <a:t>The experiment consists of counting the number of times an event, </a:t>
            </a:r>
            <a:r>
              <a:rPr lang="en-US" sz="2400" i="1" dirty="0">
                <a:ea typeface="Times New Roman" pitchFamily="18" charset="0"/>
              </a:rPr>
              <a:t>x</a:t>
            </a:r>
            <a:r>
              <a:rPr lang="en-US" sz="2400" dirty="0">
                <a:ea typeface="Times New Roman" pitchFamily="18" charset="0"/>
              </a:rPr>
              <a:t>, occurs in a given interval. The interval can be an interval of time, area, or volume.</a:t>
            </a:r>
          </a:p>
          <a:p>
            <a:pPr lvl="1"/>
            <a:r>
              <a:rPr lang="en-US" sz="2400" dirty="0">
                <a:ea typeface="Times New Roman" pitchFamily="18" charset="0"/>
              </a:rPr>
              <a:t>The probability of the event occurring is the same for each interval.</a:t>
            </a:r>
          </a:p>
          <a:p>
            <a:pPr lvl="1"/>
            <a:r>
              <a:rPr lang="en-US" sz="2400" dirty="0">
                <a:ea typeface="Times New Roman" pitchFamily="18" charset="0"/>
              </a:rPr>
              <a:t>The number of occurrences in one interval is independent of the number of occurrences in other intervals.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6068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3478"/>
            <a:ext cx="8229600" cy="1097280"/>
          </a:xfrm>
        </p:spPr>
        <p:txBody>
          <a:bodyPr/>
          <a:lstStyle/>
          <a:p>
            <a:r>
              <a:rPr lang="en-US" sz="3600" dirty="0">
                <a:latin typeface="+mj-lt"/>
                <a:ea typeface="ＭＳ Ｐゴシック" pitchFamily="34" charset="-128"/>
              </a:rPr>
              <a:t>Poisson Distribution </a:t>
            </a:r>
            <a:r>
              <a:rPr lang="en-US" sz="2000" b="0" dirty="0">
                <a:latin typeface="+mj-lt"/>
                <a:ea typeface="ＭＳ Ｐゴシック" pitchFamily="34" charset="-128"/>
              </a:rPr>
              <a:t>(2 of 2)</a:t>
            </a:r>
            <a:endParaRPr lang="en-IN" sz="2000" b="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82000" cy="1676399"/>
          </a:xfrm>
        </p:spPr>
        <p:txBody>
          <a:bodyPr/>
          <a:lstStyle/>
          <a:p>
            <a:pPr>
              <a:buNone/>
              <a:defRPr/>
            </a:pPr>
            <a:r>
              <a:rPr lang="en-US" sz="2800" b="1" dirty="0">
                <a:cs typeface="Times New Roman" charset="0"/>
              </a:rPr>
              <a:t>Poisson distribution </a:t>
            </a:r>
          </a:p>
          <a:p>
            <a:pPr marL="0" indent="0">
              <a:buNone/>
              <a:defRPr/>
            </a:pPr>
            <a:r>
              <a:rPr lang="en-US" sz="2600" dirty="0">
                <a:cs typeface="Times New Roman" charset="0"/>
              </a:rPr>
              <a:t>Conditions continued:</a:t>
            </a:r>
          </a:p>
          <a:p>
            <a:pPr>
              <a:buFont typeface="Arial" charset="0"/>
              <a:buChar char="•"/>
              <a:defRPr/>
            </a:pPr>
            <a:r>
              <a:rPr lang="en-US" sz="2600" dirty="0">
                <a:cs typeface="Times New Roman" charset="0"/>
              </a:rPr>
              <a:t>The probability of exactly </a:t>
            </a:r>
            <a:r>
              <a:rPr lang="en-US" sz="2600" i="1" dirty="0">
                <a:cs typeface="Times New Roman" charset="0"/>
              </a:rPr>
              <a:t>x</a:t>
            </a:r>
            <a:r>
              <a:rPr lang="en-US" sz="2600" dirty="0">
                <a:cs typeface="Times New Roman" charset="0"/>
              </a:rPr>
              <a:t> occurrences in an interval is</a:t>
            </a:r>
            <a:endParaRPr lang="en-IN" sz="2600" dirty="0"/>
          </a:p>
        </p:txBody>
      </p:sp>
      <p:pic>
        <p:nvPicPr>
          <p:cNvPr id="5" name="Picture 4" descr="P of x = fraction mu to the x power e to the negative mu power over x ! where e = approximately 2.71818 and mu is the mean number of occurrences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965" y="3505200"/>
            <a:ext cx="6650469" cy="651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8621"/>
      </p:ext>
    </p:extLst>
  </p:cSld>
  <p:clrMapOvr>
    <a:masterClrMapping/>
  </p:clrMapOvr>
</p:sld>
</file>

<file path=ppt/theme/theme1.xml><?xml version="1.0" encoding="utf-8"?>
<a:theme xmlns:a="http://schemas.openxmlformats.org/drawingml/2006/main" name="508 Lecture">
  <a:themeElements>
    <a:clrScheme name="Custom 7">
      <a:dk1>
        <a:sysClr val="windowText" lastClr="000000"/>
      </a:dk1>
      <a:lt1>
        <a:sysClr val="window" lastClr="FFFFFF"/>
      </a:lt1>
      <a:dk2>
        <a:srgbClr val="000000"/>
      </a:dk2>
      <a:lt2>
        <a:srgbClr val="007FA3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0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Pearson 508">
      <a:dk1>
        <a:sysClr val="windowText" lastClr="000000"/>
      </a:dk1>
      <a:lt1>
        <a:sysClr val="window" lastClr="FFFFFF"/>
      </a:lt1>
      <a:dk2>
        <a:srgbClr val="000000"/>
      </a:dk2>
      <a:lt2>
        <a:srgbClr val="EEEEEE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Pearson 508">
      <a:dk1>
        <a:sysClr val="windowText" lastClr="000000"/>
      </a:dk1>
      <a:lt1>
        <a:sysClr val="window" lastClr="FFFFFF"/>
      </a:lt1>
      <a:dk2>
        <a:srgbClr val="000000"/>
      </a:dk2>
      <a:lt2>
        <a:srgbClr val="EEEEEE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858</TotalTime>
  <Words>443</Words>
  <Application>Microsoft Office PowerPoint</Application>
  <PresentationFormat>On-screen Show (4:3)</PresentationFormat>
  <Paragraphs>53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Times New Roman</vt:lpstr>
      <vt:lpstr>Verdana</vt:lpstr>
      <vt:lpstr>Wingdings</vt:lpstr>
      <vt:lpstr>508 Lecture</vt:lpstr>
      <vt:lpstr>Elementary Statistics: Picturing The World</vt:lpstr>
      <vt:lpstr>Chapter Outline</vt:lpstr>
      <vt:lpstr>Section 4.3</vt:lpstr>
      <vt:lpstr>Section 4.3 Objectives</vt:lpstr>
      <vt:lpstr>Geometric Distribution</vt:lpstr>
      <vt:lpstr>Example: Geometric Distribution (1 of 2)</vt:lpstr>
      <vt:lpstr>Example: Geometric Distribution (2 of 2)</vt:lpstr>
      <vt:lpstr>Poisson Distribution (1 of 2)</vt:lpstr>
      <vt:lpstr>Poisson Distribution (2 of 2)</vt:lpstr>
      <vt:lpstr>Example: Poisson Distribution</vt:lpstr>
      <vt:lpstr>Section 4.3 Summary</vt:lpstr>
    </vt:vector>
  </TitlesOfParts>
  <Company>echosvoice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Elementary Statistics: Picturing The World, 6e</dc:title>
  <dc:subject>Statistics</dc:subject>
  <dc:creator>Larson/Farber</dc:creator>
  <cp:lastModifiedBy>Tracy J. Pullo</cp:lastModifiedBy>
  <cp:revision>305</cp:revision>
  <dcterms:created xsi:type="dcterms:W3CDTF">2014-07-14T20:04:21Z</dcterms:created>
  <dcterms:modified xsi:type="dcterms:W3CDTF">2019-01-18T18:22:55Z</dcterms:modified>
</cp:coreProperties>
</file>