
<file path=[Content_Types].xml><?xml version="1.0" encoding="utf-8"?>
<Types xmlns="http://schemas.openxmlformats.org/package/2006/content-types">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77" r:id="rId2"/>
    <p:sldId id="378" r:id="rId3"/>
    <p:sldId id="379" r:id="rId4"/>
    <p:sldId id="380" r:id="rId5"/>
    <p:sldId id="381" r:id="rId6"/>
    <p:sldId id="382" r:id="rId7"/>
    <p:sldId id="383" r:id="rId8"/>
    <p:sldId id="384" r:id="rId9"/>
    <p:sldId id="385" r:id="rId10"/>
    <p:sldId id="412"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3" autoAdjust="0"/>
    <p:restoredTop sz="96433" autoAdjust="0"/>
  </p:normalViewPr>
  <p:slideViewPr>
    <p:cSldViewPr>
      <p:cViewPr varScale="1">
        <p:scale>
          <a:sx n="51" d="100"/>
          <a:sy n="51" d="100"/>
        </p:scale>
        <p:origin x="1075"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9/21/2016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9/21/2016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9/21/2016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9/21/2016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9/21/2016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smtClean="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pic>
        <p:nvPicPr>
          <p:cNvPr id="1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21" y="1794433"/>
            <a:ext cx="3530579" cy="451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9/21/2016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9/21/2016</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9/21/2016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9/21/2016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9/21/2016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9/21/2016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9/21/2016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9/21/2016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111068"/>
          </a:xfrm>
        </p:spPr>
        <p:txBody>
          <a:bodyPr/>
          <a:lstStyle/>
          <a:p>
            <a:r>
              <a:rPr lang="en-US" sz="3600" dirty="0" smtClean="0">
                <a:latin typeface="+mj-lt"/>
              </a:rPr>
              <a:t>Elementary Statistics: Picturing The World</a:t>
            </a:r>
            <a:endParaRPr lang="en-IN" sz="3600" dirty="0">
              <a:latin typeface="+mj-lt"/>
            </a:endParaRPr>
          </a:p>
        </p:txBody>
      </p:sp>
      <p:sp>
        <p:nvSpPr>
          <p:cNvPr id="3" name="Text Placeholder 2"/>
          <p:cNvSpPr>
            <a:spLocks noGrp="1"/>
          </p:cNvSpPr>
          <p:nvPr>
            <p:ph type="body" sz="quarter" idx="13"/>
          </p:nvPr>
        </p:nvSpPr>
        <p:spPr>
          <a:xfrm>
            <a:off x="457200" y="1339670"/>
            <a:ext cx="8229600" cy="326570"/>
          </a:xfrm>
        </p:spPr>
        <p:txBody>
          <a:bodyPr/>
          <a:lstStyle/>
          <a:p>
            <a:r>
              <a:rPr lang="en-IN" sz="2400" dirty="0" smtClean="0">
                <a:latin typeface="+mj-lt"/>
              </a:rPr>
              <a:t>Sixth Edition</a:t>
            </a:r>
          </a:p>
        </p:txBody>
      </p:sp>
      <p:sp>
        <p:nvSpPr>
          <p:cNvPr id="4" name="Text Placeholder 3"/>
          <p:cNvSpPr>
            <a:spLocks noGrp="1"/>
          </p:cNvSpPr>
          <p:nvPr>
            <p:ph type="body" sz="quarter" idx="14"/>
          </p:nvPr>
        </p:nvSpPr>
        <p:spPr/>
        <p:txBody>
          <a:bodyPr/>
          <a:lstStyle/>
          <a:p>
            <a:pPr algn="ctr"/>
            <a:r>
              <a:rPr lang="en-IN" sz="4000" b="1" dirty="0"/>
              <a:t>Chapter </a:t>
            </a:r>
            <a:r>
              <a:rPr lang="en-IN" sz="4000" b="1" dirty="0" smtClean="0"/>
              <a:t>2</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altLang="en-US" sz="3600" dirty="0"/>
              <a:t>Descriptive </a:t>
            </a:r>
            <a:r>
              <a:rPr lang="en-US" altLang="en-US" sz="3600" dirty="0" smtClean="0"/>
              <a:t>Statistics</a:t>
            </a:r>
            <a:endParaRPr lang="en-US" altLang="en-US" sz="3600" dirty="0"/>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2015, 2012, 2009 </a:t>
            </a:r>
            <a:r>
              <a:rPr lang="en-US" altLang="en-US"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6455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Example 1: </a:t>
            </a:r>
            <a:r>
              <a:rPr lang="en-US" sz="3600" dirty="0">
                <a:latin typeface="+mj-lt"/>
              </a:rPr>
              <a:t>Finding the </a:t>
            </a:r>
            <a:r>
              <a:rPr lang="en-US" sz="3600" dirty="0" smtClean="0">
                <a:latin typeface="+mj-lt"/>
              </a:rPr>
              <a:t>Median </a:t>
            </a:r>
            <a:r>
              <a:rPr lang="en-US" sz="2000" b="0" dirty="0" smtClean="0">
                <a:latin typeface="+mj-lt"/>
              </a:rPr>
              <a:t>(1 of 2)</a:t>
            </a:r>
            <a:endParaRPr lang="en-US" sz="2000" b="0" dirty="0">
              <a:latin typeface="+mj-lt"/>
            </a:endParaRPr>
          </a:p>
        </p:txBody>
      </p:sp>
      <p:sp>
        <p:nvSpPr>
          <p:cNvPr id="3" name="Content Placeholder 2"/>
          <p:cNvSpPr>
            <a:spLocks noGrp="1"/>
          </p:cNvSpPr>
          <p:nvPr>
            <p:ph idx="1"/>
          </p:nvPr>
        </p:nvSpPr>
        <p:spPr>
          <a:xfrm>
            <a:off x="457200" y="1600201"/>
            <a:ext cx="8229600" cy="1828800"/>
          </a:xfrm>
        </p:spPr>
        <p:txBody>
          <a:bodyPr/>
          <a:lstStyle/>
          <a:p>
            <a:pPr marL="0" indent="0">
              <a:buNone/>
            </a:pPr>
            <a:r>
              <a:rPr lang="en-US" altLang="en-US" sz="2600" dirty="0"/>
              <a:t>The prices (in dollars) for a sample of roundtrip flights from Chicago, Illinois to Cancun, Mexico are listed. Find the </a:t>
            </a:r>
            <a:r>
              <a:rPr lang="en-US" altLang="en-US" sz="2600" dirty="0" smtClean="0"/>
              <a:t>median </a:t>
            </a:r>
            <a:r>
              <a:rPr lang="en-US" altLang="en-US" sz="2600" dirty="0"/>
              <a:t>of the flight prices.</a:t>
            </a:r>
          </a:p>
          <a:p>
            <a:pPr marL="1162050" indent="-193675">
              <a:buNone/>
            </a:pPr>
            <a:r>
              <a:rPr lang="en-US" altLang="en-US" sz="2600" dirty="0" smtClean="0"/>
              <a:t>872   </a:t>
            </a:r>
            <a:r>
              <a:rPr lang="en-US" altLang="en-US" sz="2600" dirty="0"/>
              <a:t>432   397   427   388   782   </a:t>
            </a:r>
            <a:r>
              <a:rPr lang="en-US" altLang="en-US" sz="2600" dirty="0" smtClean="0"/>
              <a:t>397</a:t>
            </a:r>
            <a:endParaRPr lang="en-US" altLang="en-US" sz="2600" dirty="0"/>
          </a:p>
        </p:txBody>
      </p:sp>
      <p:pic>
        <p:nvPicPr>
          <p:cNvPr id="5" name="Picture 4" descr="A cartoon depicts an airplane in fl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5175" y="3539010"/>
            <a:ext cx="3175802" cy="232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466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Example 1: </a:t>
            </a:r>
            <a:r>
              <a:rPr lang="en-US" sz="3600" dirty="0">
                <a:latin typeface="+mj-lt"/>
              </a:rPr>
              <a:t>Finding the </a:t>
            </a:r>
            <a:r>
              <a:rPr lang="en-US" sz="3600" dirty="0" smtClean="0">
                <a:latin typeface="+mj-lt"/>
              </a:rPr>
              <a:t>Median </a:t>
            </a:r>
            <a:r>
              <a:rPr lang="en-US" sz="2000" b="0" dirty="0">
                <a:latin typeface="+mj-lt"/>
              </a:rPr>
              <a:t>(2 of 2)</a:t>
            </a:r>
            <a:endParaRPr lang="en-US" sz="2000" dirty="0">
              <a:latin typeface="+mj-lt"/>
            </a:endParaRPr>
          </a:p>
        </p:txBody>
      </p:sp>
      <p:pic>
        <p:nvPicPr>
          <p:cNvPr id="5" name="Picture 2"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68748"/>
            <a:ext cx="1399231" cy="256069"/>
          </a:xfrm>
          <a:prstGeom prst="rect">
            <a:avLst/>
          </a:prstGeom>
        </p:spPr>
      </p:pic>
      <p:pic>
        <p:nvPicPr>
          <p:cNvPr id="6" name="Picture 3" descr="A cartoon depicts an airplane in fl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698044"/>
            <a:ext cx="2779586" cy="203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872, 432, 397, 427, 388, 782, 397. First order the data: 388, 397, 397, 427, 432, 782, 872. There are seven entries (an odd number), the median is the middle, or fourth, data entry. The median price of the flights is $4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259" y="1981200"/>
            <a:ext cx="5620380" cy="3380496"/>
          </a:xfrm>
          <a:prstGeom prst="rect">
            <a:avLst/>
          </a:prstGeom>
        </p:spPr>
      </p:pic>
    </p:spTree>
    <p:extLst>
      <p:ext uri="{BB962C8B-B14F-4D97-AF65-F5344CB8AC3E}">
        <p14:creationId xmlns:p14="http://schemas.microsoft.com/office/powerpoint/2010/main" val="383282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1097280"/>
          </a:xfrm>
        </p:spPr>
        <p:txBody>
          <a:bodyPr/>
          <a:lstStyle/>
          <a:p>
            <a:r>
              <a:rPr lang="en-US" sz="3600" dirty="0" smtClean="0">
                <a:latin typeface="+mj-lt"/>
              </a:rPr>
              <a:t>Example 2: </a:t>
            </a:r>
            <a:r>
              <a:rPr lang="en-US" sz="3600" dirty="0">
                <a:latin typeface="+mj-lt"/>
              </a:rPr>
              <a:t>Finding the </a:t>
            </a:r>
            <a:r>
              <a:rPr lang="en-US" sz="3600" dirty="0" smtClean="0">
                <a:latin typeface="+mj-lt"/>
              </a:rPr>
              <a:t>Median </a:t>
            </a:r>
            <a:r>
              <a:rPr lang="en-US" sz="2000" b="0" dirty="0" smtClean="0">
                <a:latin typeface="+mj-lt"/>
              </a:rPr>
              <a:t>(1 </a:t>
            </a:r>
            <a:r>
              <a:rPr lang="en-US" sz="2000" b="0" dirty="0">
                <a:latin typeface="+mj-lt"/>
              </a:rPr>
              <a:t>of 2)</a:t>
            </a:r>
            <a:endParaRPr lang="en-US" sz="2000" dirty="0">
              <a:latin typeface="+mj-lt"/>
            </a:endParaRPr>
          </a:p>
        </p:txBody>
      </p:sp>
      <p:sp>
        <p:nvSpPr>
          <p:cNvPr id="3" name="Content Placeholder 2"/>
          <p:cNvSpPr>
            <a:spLocks noGrp="1"/>
          </p:cNvSpPr>
          <p:nvPr>
            <p:ph idx="1"/>
          </p:nvPr>
        </p:nvSpPr>
        <p:spPr>
          <a:xfrm>
            <a:off x="457200" y="1600201"/>
            <a:ext cx="8229600" cy="1447799"/>
          </a:xfrm>
        </p:spPr>
        <p:txBody>
          <a:bodyPr/>
          <a:lstStyle/>
          <a:p>
            <a:pPr marL="0" indent="0">
              <a:buFont typeface="Arial" charset="0"/>
              <a:buNone/>
              <a:defRPr/>
            </a:pPr>
            <a:r>
              <a:rPr lang="en-US" sz="2600" dirty="0"/>
              <a:t>The flight </a:t>
            </a:r>
            <a:r>
              <a:rPr lang="en-US" sz="2600" dirty="0" smtClean="0"/>
              <a:t>priced </a:t>
            </a:r>
            <a:r>
              <a:rPr lang="en-US" sz="2600" dirty="0"/>
              <a:t>at $432 is no longer </a:t>
            </a:r>
            <a:r>
              <a:rPr lang="en-US" sz="2600" dirty="0" smtClean="0"/>
              <a:t>available. What </a:t>
            </a:r>
            <a:r>
              <a:rPr lang="en-US" sz="2600" dirty="0"/>
              <a:t>is the median price of the remaining flights?</a:t>
            </a:r>
          </a:p>
          <a:p>
            <a:pPr marL="1343025" indent="-374650">
              <a:buFont typeface="Arial" charset="0"/>
              <a:buNone/>
              <a:defRPr/>
            </a:pPr>
            <a:r>
              <a:rPr lang="en-US" sz="2600" dirty="0" smtClean="0"/>
              <a:t>872   </a:t>
            </a:r>
            <a:r>
              <a:rPr lang="en-US" sz="2600" dirty="0"/>
              <a:t>397   427   388   782   </a:t>
            </a:r>
            <a:r>
              <a:rPr lang="en-US" sz="2600" dirty="0" smtClean="0"/>
              <a:t>397</a:t>
            </a:r>
            <a:endParaRPr lang="en-US" dirty="0"/>
          </a:p>
        </p:txBody>
      </p:sp>
      <p:pic>
        <p:nvPicPr>
          <p:cNvPr id="5" name="Picture 4" descr="A cartoon depicts an airplane in fl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317014"/>
            <a:ext cx="3005950" cy="22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36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1097280"/>
          </a:xfrm>
        </p:spPr>
        <p:txBody>
          <a:bodyPr/>
          <a:lstStyle/>
          <a:p>
            <a:r>
              <a:rPr lang="en-US" sz="3600" dirty="0" smtClean="0">
                <a:latin typeface="+mj-lt"/>
              </a:rPr>
              <a:t>Example 2: </a:t>
            </a:r>
            <a:r>
              <a:rPr lang="en-US" sz="3600" dirty="0">
                <a:latin typeface="+mj-lt"/>
              </a:rPr>
              <a:t>Finding the </a:t>
            </a:r>
            <a:r>
              <a:rPr lang="en-US" sz="3600" dirty="0" smtClean="0">
                <a:latin typeface="+mj-lt"/>
              </a:rPr>
              <a:t>Median </a:t>
            </a:r>
            <a:r>
              <a:rPr lang="en-US" sz="2000" b="0" dirty="0" smtClean="0">
                <a:latin typeface="+mj-lt"/>
              </a:rPr>
              <a:t>(2 </a:t>
            </a:r>
            <a:r>
              <a:rPr lang="en-US" sz="2000" b="0" dirty="0">
                <a:latin typeface="+mj-lt"/>
              </a:rPr>
              <a:t>of 2)</a:t>
            </a:r>
            <a:endParaRPr lang="en-US" sz="2000" dirty="0">
              <a:latin typeface="+mj-lt"/>
            </a:endParaRPr>
          </a:p>
        </p:txBody>
      </p:sp>
      <p:pic>
        <p:nvPicPr>
          <p:cNvPr id="7" name="Picture 1"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96783"/>
            <a:ext cx="1203566" cy="220262"/>
          </a:xfrm>
          <a:prstGeom prst="rect">
            <a:avLst/>
          </a:prstGeom>
        </p:spPr>
      </p:pic>
      <p:pic>
        <p:nvPicPr>
          <p:cNvPr id="5" name="Picture 3" descr="A cartoon depicts an airplane in fl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0054" y="1831461"/>
            <a:ext cx="3087446" cy="225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872, 397, 427, 388, 782, 397. First order the data: 388, 397, 427, 432, 782, 872. There are six entries (an even number), the median is the mean of the two middle entries. Median = fraction 397 + 427 over 2 = 412. The median price of the flights is $4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84243"/>
            <a:ext cx="5410200" cy="4014832"/>
          </a:xfrm>
          <a:prstGeom prst="rect">
            <a:avLst/>
          </a:prstGeom>
        </p:spPr>
      </p:pic>
    </p:spTree>
    <p:extLst>
      <p:ext uri="{BB962C8B-B14F-4D97-AF65-F5344CB8AC3E}">
        <p14:creationId xmlns:p14="http://schemas.microsoft.com/office/powerpoint/2010/main" val="361851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Measure of Central </a:t>
            </a:r>
            <a:r>
              <a:rPr lang="en-US" altLang="en-US" sz="3600" dirty="0" smtClean="0">
                <a:latin typeface="+mj-lt"/>
              </a:rPr>
              <a:t>Tendency:</a:t>
            </a:r>
            <a:r>
              <a:rPr lang="en-US" altLang="en-US" sz="3600" baseline="0" dirty="0" smtClean="0">
                <a:latin typeface="+mj-lt"/>
              </a:rPr>
              <a:t> </a:t>
            </a:r>
            <a:r>
              <a:rPr lang="en-US" altLang="en-US" sz="3600" dirty="0" smtClean="0">
                <a:latin typeface="+mj-lt"/>
              </a:rPr>
              <a:t>Mode</a:t>
            </a:r>
            <a:endParaRPr lang="en-US" sz="3600" dirty="0">
              <a:latin typeface="+mj-lt"/>
            </a:endParaRPr>
          </a:p>
        </p:txBody>
      </p:sp>
      <p:sp>
        <p:nvSpPr>
          <p:cNvPr id="3" name="Content Placeholder 2"/>
          <p:cNvSpPr>
            <a:spLocks noGrp="1"/>
          </p:cNvSpPr>
          <p:nvPr>
            <p:ph idx="1"/>
          </p:nvPr>
        </p:nvSpPr>
        <p:spPr/>
        <p:txBody>
          <a:bodyPr/>
          <a:lstStyle/>
          <a:p>
            <a:pPr marL="0" indent="0">
              <a:buNone/>
            </a:pPr>
            <a:r>
              <a:rPr lang="en-US" altLang="en-US" sz="2800" b="1" dirty="0" smtClean="0"/>
              <a:t>Mode</a:t>
            </a:r>
          </a:p>
          <a:p>
            <a:pPr>
              <a:spcBef>
                <a:spcPts val="1000"/>
              </a:spcBef>
            </a:pPr>
            <a:r>
              <a:rPr lang="en-US" altLang="en-US" sz="2600" dirty="0">
                <a:solidFill>
                  <a:srgbClr val="000000"/>
                </a:solidFill>
              </a:rPr>
              <a:t>The data entry that occurs with the greatest frequency.</a:t>
            </a:r>
          </a:p>
          <a:p>
            <a:pPr>
              <a:spcBef>
                <a:spcPts val="1000"/>
              </a:spcBef>
            </a:pPr>
            <a:r>
              <a:rPr lang="en-US" altLang="en-US" sz="2600" dirty="0">
                <a:solidFill>
                  <a:srgbClr val="000000"/>
                </a:solidFill>
              </a:rPr>
              <a:t>If no entry is repeated the data set has no mode.</a:t>
            </a:r>
          </a:p>
          <a:p>
            <a:pPr>
              <a:spcBef>
                <a:spcPts val="1000"/>
              </a:spcBef>
            </a:pPr>
            <a:r>
              <a:rPr lang="en-US" altLang="en-US" sz="2600" dirty="0">
                <a:solidFill>
                  <a:srgbClr val="000000"/>
                </a:solidFill>
              </a:rPr>
              <a:t>If two entries occur with the same greatest frequency, each entry is a mode (</a:t>
            </a:r>
            <a:r>
              <a:rPr lang="en-US" altLang="en-US" sz="2600" b="1" dirty="0">
                <a:solidFill>
                  <a:srgbClr val="000000"/>
                </a:solidFill>
              </a:rPr>
              <a:t>bimodal</a:t>
            </a:r>
            <a:r>
              <a:rPr lang="en-US" altLang="en-US" sz="2600" dirty="0">
                <a:solidFill>
                  <a:srgbClr val="000000"/>
                </a:solidFill>
              </a:rPr>
              <a:t>).</a:t>
            </a:r>
            <a:endParaRPr lang="en-US" altLang="en-US" sz="2600" b="1" dirty="0">
              <a:solidFill>
                <a:schemeClr val="accent2"/>
              </a:solidFill>
            </a:endParaRPr>
          </a:p>
        </p:txBody>
      </p:sp>
    </p:spTree>
    <p:extLst>
      <p:ext uri="{BB962C8B-B14F-4D97-AF65-F5344CB8AC3E}">
        <p14:creationId xmlns:p14="http://schemas.microsoft.com/office/powerpoint/2010/main" val="1349531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Example 1: </a:t>
            </a:r>
            <a:r>
              <a:rPr lang="en-US" sz="3600" dirty="0">
                <a:latin typeface="+mj-lt"/>
              </a:rPr>
              <a:t>Finding the </a:t>
            </a:r>
            <a:r>
              <a:rPr lang="en-US" sz="3600" dirty="0" smtClean="0">
                <a:latin typeface="+mj-lt"/>
              </a:rPr>
              <a:t>Mode </a:t>
            </a:r>
            <a:r>
              <a:rPr lang="en-US" sz="2000" b="0" dirty="0" smtClean="0">
                <a:latin typeface="+mj-lt"/>
              </a:rPr>
              <a:t>(1 of 2)</a:t>
            </a:r>
            <a:endParaRPr lang="en-US" sz="2000" b="0" dirty="0">
              <a:latin typeface="+mj-lt"/>
            </a:endParaRPr>
          </a:p>
        </p:txBody>
      </p:sp>
      <p:sp>
        <p:nvSpPr>
          <p:cNvPr id="3" name="Content Placeholder 2"/>
          <p:cNvSpPr>
            <a:spLocks noGrp="1"/>
          </p:cNvSpPr>
          <p:nvPr>
            <p:ph idx="1"/>
          </p:nvPr>
        </p:nvSpPr>
        <p:spPr>
          <a:xfrm>
            <a:off x="457200" y="1600201"/>
            <a:ext cx="8229600" cy="1828800"/>
          </a:xfrm>
        </p:spPr>
        <p:txBody>
          <a:bodyPr/>
          <a:lstStyle/>
          <a:p>
            <a:pPr marL="0" indent="0">
              <a:buNone/>
            </a:pPr>
            <a:r>
              <a:rPr lang="en-US" altLang="en-US" sz="2600" dirty="0"/>
              <a:t>The prices (in dollars) for a sample of roundtrip flights from Chicago, Illinois to Cancun, Mexico are listed. Find the mode of the flight prices.</a:t>
            </a:r>
          </a:p>
          <a:p>
            <a:pPr marL="1162050" indent="-193675">
              <a:buNone/>
            </a:pPr>
            <a:r>
              <a:rPr lang="en-US" altLang="en-US" sz="2600" dirty="0" smtClean="0"/>
              <a:t>872   </a:t>
            </a:r>
            <a:r>
              <a:rPr lang="en-US" altLang="en-US" sz="2600" dirty="0"/>
              <a:t>432   397   427   388   782   </a:t>
            </a:r>
            <a:r>
              <a:rPr lang="en-US" altLang="en-US" sz="2600" dirty="0" smtClean="0"/>
              <a:t>397</a:t>
            </a:r>
            <a:endParaRPr lang="en-US" altLang="en-US" sz="2600" dirty="0"/>
          </a:p>
        </p:txBody>
      </p:sp>
      <p:pic>
        <p:nvPicPr>
          <p:cNvPr id="5" name="Picture 4" descr="A cartoon depicts an airplane in fl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5175" y="3539010"/>
            <a:ext cx="3175802" cy="232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38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15372"/>
            <a:ext cx="8229600" cy="1097280"/>
          </a:xfrm>
        </p:spPr>
        <p:txBody>
          <a:bodyPr/>
          <a:lstStyle/>
          <a:p>
            <a:r>
              <a:rPr lang="en-US" sz="3600" dirty="0" smtClean="0">
                <a:latin typeface="+mj-lt"/>
              </a:rPr>
              <a:t>Example 1: </a:t>
            </a:r>
            <a:r>
              <a:rPr lang="en-US" sz="3600" dirty="0">
                <a:latin typeface="+mj-lt"/>
              </a:rPr>
              <a:t>Finding the </a:t>
            </a:r>
            <a:r>
              <a:rPr lang="en-US" sz="3600" dirty="0" smtClean="0">
                <a:latin typeface="+mj-lt"/>
              </a:rPr>
              <a:t>Mode </a:t>
            </a:r>
            <a:r>
              <a:rPr lang="en-US" sz="2000" b="0" dirty="0" smtClean="0">
                <a:latin typeface="+mj-lt"/>
              </a:rPr>
              <a:t>(2 of 2)</a:t>
            </a:r>
            <a:endParaRPr lang="en-US" sz="2000" b="0" dirty="0">
              <a:latin typeface="+mj-lt"/>
            </a:endParaRPr>
          </a:p>
        </p:txBody>
      </p:sp>
      <p:pic>
        <p:nvPicPr>
          <p:cNvPr id="8" name="Picture 1"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91781"/>
            <a:ext cx="1399231" cy="256069"/>
          </a:xfrm>
          <a:prstGeom prst="rect">
            <a:avLst/>
          </a:prstGeom>
        </p:spPr>
      </p:pic>
      <p:pic>
        <p:nvPicPr>
          <p:cNvPr id="7" name="Picture 3" descr="A cartoon depicts an airplane in fl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751969"/>
            <a:ext cx="2562734" cy="187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872, 432, 397, 427, 388, 782, 397. Ordering the data helps to find the mode. 388 397, 397, 427, 432, 782, 8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43374"/>
            <a:ext cx="5754406" cy="1728904"/>
          </a:xfrm>
          <a:prstGeom prst="rect">
            <a:avLst/>
          </a:prstGeom>
        </p:spPr>
      </p:pic>
      <p:sp>
        <p:nvSpPr>
          <p:cNvPr id="3" name="Content Placeholder 2"/>
          <p:cNvSpPr>
            <a:spLocks noGrp="1"/>
          </p:cNvSpPr>
          <p:nvPr>
            <p:ph idx="1"/>
          </p:nvPr>
        </p:nvSpPr>
        <p:spPr>
          <a:xfrm>
            <a:off x="457200" y="4038600"/>
            <a:ext cx="6705600" cy="1371600"/>
          </a:xfrm>
        </p:spPr>
        <p:txBody>
          <a:bodyPr/>
          <a:lstStyle/>
          <a:p>
            <a:pPr>
              <a:buClr>
                <a:schemeClr val="bg2"/>
              </a:buClr>
            </a:pPr>
            <a:r>
              <a:rPr lang="en-US" altLang="en-US" sz="2600" dirty="0" smtClean="0">
                <a:solidFill>
                  <a:srgbClr val="000000"/>
                </a:solidFill>
              </a:rPr>
              <a:t>The entry of 397 occurs twice, whereas the other data entries occur only once.</a:t>
            </a:r>
          </a:p>
          <a:p>
            <a:pPr marL="288925" indent="-63500">
              <a:buNone/>
            </a:pPr>
            <a:r>
              <a:rPr lang="en-US" sz="2600" dirty="0" smtClean="0">
                <a:cs typeface="Arial" charset="0"/>
              </a:rPr>
              <a:t>The </a:t>
            </a:r>
            <a:r>
              <a:rPr lang="en-US" sz="2600" dirty="0">
                <a:cs typeface="Arial" charset="0"/>
              </a:rPr>
              <a:t>mode of the flight prices is $</a:t>
            </a:r>
            <a:r>
              <a:rPr lang="en-US" sz="2600" dirty="0" smtClean="0">
                <a:cs typeface="Arial" charset="0"/>
              </a:rPr>
              <a:t>397.</a:t>
            </a:r>
            <a:endParaRPr lang="en-US" altLang="en-US" sz="2600" dirty="0">
              <a:solidFill>
                <a:srgbClr val="000000"/>
              </a:solidFill>
            </a:endParaRPr>
          </a:p>
        </p:txBody>
      </p:sp>
    </p:spTree>
    <p:extLst>
      <p:ext uri="{BB962C8B-B14F-4D97-AF65-F5344CB8AC3E}">
        <p14:creationId xmlns:p14="http://schemas.microsoft.com/office/powerpoint/2010/main" val="249726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2"/>
            <a:ext cx="8229600" cy="1097280"/>
          </a:xfrm>
        </p:spPr>
        <p:txBody>
          <a:bodyPr/>
          <a:lstStyle/>
          <a:p>
            <a:r>
              <a:rPr lang="en-US" sz="3600" dirty="0" smtClean="0">
                <a:latin typeface="+mj-lt"/>
              </a:rPr>
              <a:t>Example 2: </a:t>
            </a:r>
            <a:r>
              <a:rPr lang="en-US" sz="3600" dirty="0">
                <a:latin typeface="+mj-lt"/>
              </a:rPr>
              <a:t>Finding the </a:t>
            </a:r>
            <a:r>
              <a:rPr lang="en-US" sz="3600" dirty="0" smtClean="0">
                <a:latin typeface="+mj-lt"/>
              </a:rPr>
              <a:t>Mode </a:t>
            </a:r>
            <a:r>
              <a:rPr lang="en-US" sz="2000" b="0" dirty="0" smtClean="0">
                <a:latin typeface="+mj-lt"/>
              </a:rPr>
              <a:t>(1 of 2)</a:t>
            </a:r>
            <a:endParaRPr lang="en-US" sz="2000" b="0" dirty="0">
              <a:latin typeface="+mj-lt"/>
            </a:endParaRPr>
          </a:p>
        </p:txBody>
      </p:sp>
      <p:sp>
        <p:nvSpPr>
          <p:cNvPr id="3" name="Content Placeholder 2"/>
          <p:cNvSpPr>
            <a:spLocks noGrp="1"/>
          </p:cNvSpPr>
          <p:nvPr>
            <p:ph idx="1"/>
          </p:nvPr>
        </p:nvSpPr>
        <p:spPr>
          <a:xfrm>
            <a:off x="457200" y="1600201"/>
            <a:ext cx="8229600" cy="1600199"/>
          </a:xfrm>
        </p:spPr>
        <p:txBody>
          <a:bodyPr/>
          <a:lstStyle/>
          <a:p>
            <a:pPr marL="0" indent="0">
              <a:buNone/>
            </a:pPr>
            <a:r>
              <a:rPr lang="en-US" altLang="en-US" sz="2600" dirty="0"/>
              <a:t>At a political debate a sample of audience members was asked to name the political party to which they </a:t>
            </a:r>
            <a:r>
              <a:rPr lang="en-US" altLang="en-US" sz="2600" dirty="0" smtClean="0"/>
              <a:t>belong. Their </a:t>
            </a:r>
            <a:r>
              <a:rPr lang="en-US" altLang="en-US" sz="2600" dirty="0"/>
              <a:t>responses are shown in the </a:t>
            </a:r>
            <a:r>
              <a:rPr lang="en-US" altLang="en-US" sz="2600" dirty="0" smtClean="0"/>
              <a:t>table. What </a:t>
            </a:r>
            <a:r>
              <a:rPr lang="en-US" altLang="en-US" sz="2600" dirty="0"/>
              <a:t>is the mode of the responses</a:t>
            </a:r>
            <a:r>
              <a:rPr lang="en-US" altLang="en-US" sz="2600" dirty="0" smtClean="0"/>
              <a:t>?</a:t>
            </a:r>
            <a:endParaRPr lang="en-US" altLang="en-US" sz="2600" dirty="0"/>
          </a:p>
        </p:txBody>
      </p:sp>
      <p:graphicFrame>
        <p:nvGraphicFramePr>
          <p:cNvPr id="6" name="Table 5"/>
          <p:cNvGraphicFramePr>
            <a:graphicFrameLocks noGrp="1"/>
          </p:cNvGraphicFramePr>
          <p:nvPr>
            <p:extLst>
              <p:ext uri="{D42A27DB-BD31-4B8C-83A1-F6EECF244321}">
                <p14:modId xmlns:p14="http://schemas.microsoft.com/office/powerpoint/2010/main" val="220051756"/>
              </p:ext>
            </p:extLst>
          </p:nvPr>
        </p:nvGraphicFramePr>
        <p:xfrm>
          <a:off x="838200" y="3531528"/>
          <a:ext cx="4921250" cy="2286000"/>
        </p:xfrm>
        <a:graphic>
          <a:graphicData uri="http://schemas.openxmlformats.org/drawingml/2006/table">
            <a:tbl>
              <a:tblPr firstRow="1" bandRow="1">
                <a:tableStyleId>{2D5ABB26-0587-4C30-8999-92F81FD0307C}</a:tableStyleId>
              </a:tblPr>
              <a:tblGrid>
                <a:gridCol w="2748121"/>
                <a:gridCol w="2173129"/>
              </a:tblGrid>
              <a:tr h="436694">
                <a:tc>
                  <a:txBody>
                    <a:bodyPr/>
                    <a:lstStyle/>
                    <a:p>
                      <a:r>
                        <a:rPr lang="en-US" sz="2400" b="1" dirty="0" smtClean="0">
                          <a:solidFill>
                            <a:schemeClr val="tx1"/>
                          </a:solidFill>
                        </a:rPr>
                        <a:t>Political Party</a:t>
                      </a:r>
                      <a:endParaRPr lang="en-US" sz="2400" b="1"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rPr>
                        <a:t>Frequency, </a:t>
                      </a:r>
                      <a:r>
                        <a:rPr lang="en-US" sz="2400" b="1" i="1" dirty="0" smtClean="0">
                          <a:solidFill>
                            <a:schemeClr val="tx1"/>
                          </a:solidFill>
                        </a:rPr>
                        <a:t>f</a:t>
                      </a:r>
                      <a:endParaRPr lang="en-US" sz="2400" b="1" i="1"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6694">
                <a:tc>
                  <a:txBody>
                    <a:bodyPr/>
                    <a:lstStyle/>
                    <a:p>
                      <a:r>
                        <a:rPr lang="en-US" sz="2400" dirty="0" smtClean="0"/>
                        <a:t>Democrat</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400" dirty="0" smtClean="0"/>
                        <a:t>34</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36694">
                <a:tc>
                  <a:txBody>
                    <a:bodyPr/>
                    <a:lstStyle/>
                    <a:p>
                      <a:r>
                        <a:rPr lang="en-US" sz="2400" dirty="0" smtClean="0"/>
                        <a:t>Republican</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56</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36694">
                <a:tc>
                  <a:txBody>
                    <a:bodyPr/>
                    <a:lstStyle/>
                    <a:p>
                      <a:r>
                        <a:rPr lang="en-US" sz="2400" dirty="0" smtClean="0"/>
                        <a:t>Other</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21</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36694">
                <a:tc>
                  <a:txBody>
                    <a:bodyPr/>
                    <a:lstStyle/>
                    <a:p>
                      <a:r>
                        <a:rPr lang="en-US" sz="2400" dirty="0" smtClean="0"/>
                        <a:t>Did not respond</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t>9</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8" name="Picture 3" descr="A cartoon depicts a politician at a ral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429000"/>
            <a:ext cx="2664140" cy="232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3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2"/>
            <a:ext cx="8229600" cy="1097280"/>
          </a:xfrm>
        </p:spPr>
        <p:txBody>
          <a:bodyPr/>
          <a:lstStyle/>
          <a:p>
            <a:r>
              <a:rPr lang="en-US" sz="3600" dirty="0" smtClean="0">
                <a:latin typeface="+mj-lt"/>
              </a:rPr>
              <a:t>Example 2: </a:t>
            </a:r>
            <a:r>
              <a:rPr lang="en-US" sz="3600" dirty="0">
                <a:latin typeface="+mj-lt"/>
              </a:rPr>
              <a:t>Finding the </a:t>
            </a:r>
            <a:r>
              <a:rPr lang="en-US" sz="3600" dirty="0" smtClean="0">
                <a:latin typeface="+mj-lt"/>
              </a:rPr>
              <a:t>Mode </a:t>
            </a:r>
            <a:r>
              <a:rPr lang="en-US" sz="2000" b="0" dirty="0" smtClean="0">
                <a:latin typeface="+mj-lt"/>
              </a:rPr>
              <a:t>(2 of 2)</a:t>
            </a:r>
            <a:endParaRPr lang="en-US" sz="2000" b="0" dirty="0">
              <a:latin typeface="+mj-lt"/>
            </a:endParaRPr>
          </a:p>
        </p:txBody>
      </p:sp>
      <p:pic>
        <p:nvPicPr>
          <p:cNvPr id="9" name="Picture 1"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78720"/>
            <a:ext cx="1399231" cy="256069"/>
          </a:xfrm>
          <a:prstGeom prst="rect">
            <a:avLst/>
          </a:prstGeom>
        </p:spPr>
      </p:pic>
      <p:pic>
        <p:nvPicPr>
          <p:cNvPr id="4" name="Picture 3" descr="In the table of frequencies of political parties, republican with 56 is circl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90708"/>
            <a:ext cx="4757923" cy="2392555"/>
          </a:xfrm>
          <a:prstGeom prst="rect">
            <a:avLst/>
          </a:prstGeom>
        </p:spPr>
      </p:pic>
      <p:pic>
        <p:nvPicPr>
          <p:cNvPr id="11" name="Picture 3" descr="A cartoon depicts a politician at a ral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267453"/>
            <a:ext cx="2675506" cy="233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5105400"/>
            <a:ext cx="8229600" cy="1219200"/>
          </a:xfrm>
        </p:spPr>
        <p:txBody>
          <a:bodyPr/>
          <a:lstStyle/>
          <a:p>
            <a:pPr marL="0" indent="0">
              <a:buNone/>
            </a:pPr>
            <a:r>
              <a:rPr lang="en-US" sz="2600" dirty="0" smtClean="0">
                <a:solidFill>
                  <a:prstClr val="black"/>
                </a:solidFill>
                <a:latin typeface="+mj-lt"/>
                <a:cs typeface="Arial" charset="0"/>
              </a:rPr>
              <a:t>The </a:t>
            </a:r>
            <a:r>
              <a:rPr lang="en-US" sz="2600" dirty="0">
                <a:solidFill>
                  <a:prstClr val="black"/>
                </a:solidFill>
                <a:latin typeface="+mj-lt"/>
                <a:cs typeface="Arial" charset="0"/>
              </a:rPr>
              <a:t>mode is Republican </a:t>
            </a:r>
            <a:r>
              <a:rPr lang="en-US" sz="2600" dirty="0">
                <a:latin typeface="+mj-lt"/>
                <a:cs typeface="Arial" charset="0"/>
              </a:rPr>
              <a:t>(the response occurring with the greatest frequency). In this sample there were more Republicans than people of any other single affiliation</a:t>
            </a:r>
            <a:r>
              <a:rPr lang="en-US" sz="2600" dirty="0" smtClean="0">
                <a:latin typeface="+mj-lt"/>
                <a:cs typeface="Arial" charset="0"/>
              </a:rPr>
              <a:t>.</a:t>
            </a:r>
            <a:endParaRPr lang="en-US" sz="2600" dirty="0">
              <a:latin typeface="+mj-lt"/>
              <a:cs typeface="Arial" charset="0"/>
            </a:endParaRPr>
          </a:p>
        </p:txBody>
      </p:sp>
    </p:spTree>
    <p:extLst>
      <p:ext uri="{BB962C8B-B14F-4D97-AF65-F5344CB8AC3E}">
        <p14:creationId xmlns:p14="http://schemas.microsoft.com/office/powerpoint/2010/main" val="128526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altLang="en-US" sz="3600" dirty="0">
                <a:latin typeface="+mj-lt"/>
              </a:rPr>
              <a:t>Comparing the Mean, Median, </a:t>
            </a:r>
            <a:r>
              <a:rPr lang="en-US" altLang="en-US" sz="3600" dirty="0" smtClean="0">
                <a:latin typeface="+mj-lt"/>
              </a:rPr>
              <a:t>and Mode</a:t>
            </a:r>
            <a:endParaRPr lang="en-US" sz="3600" dirty="0">
              <a:latin typeface="+mj-lt"/>
            </a:endParaRPr>
          </a:p>
        </p:txBody>
      </p:sp>
      <p:sp>
        <p:nvSpPr>
          <p:cNvPr id="3" name="Content Placeholder 2"/>
          <p:cNvSpPr>
            <a:spLocks noGrp="1"/>
          </p:cNvSpPr>
          <p:nvPr>
            <p:ph idx="1"/>
          </p:nvPr>
        </p:nvSpPr>
        <p:spPr>
          <a:xfrm>
            <a:off x="457200" y="1600201"/>
            <a:ext cx="8534400" cy="3200400"/>
          </a:xfrm>
        </p:spPr>
        <p:txBody>
          <a:bodyPr/>
          <a:lstStyle/>
          <a:p>
            <a:pPr>
              <a:spcBef>
                <a:spcPts val="1000"/>
              </a:spcBef>
            </a:pPr>
            <a:r>
              <a:rPr lang="en-US" altLang="en-US" sz="2600" dirty="0"/>
              <a:t>All three measures describe a typical entry of a data set.</a:t>
            </a:r>
          </a:p>
          <a:p>
            <a:pPr>
              <a:spcBef>
                <a:spcPts val="1000"/>
              </a:spcBef>
            </a:pPr>
            <a:r>
              <a:rPr lang="en-US" altLang="en-US" sz="2600" dirty="0"/>
              <a:t>Advantage of using the mean:</a:t>
            </a:r>
          </a:p>
          <a:p>
            <a:pPr lvl="1">
              <a:spcBef>
                <a:spcPts val="1000"/>
              </a:spcBef>
            </a:pPr>
            <a:r>
              <a:rPr lang="en-US" altLang="en-US" sz="2400" dirty="0"/>
              <a:t>The mean is a reliable measure because it takes into account every entry of a data set.</a:t>
            </a:r>
          </a:p>
          <a:p>
            <a:pPr>
              <a:spcBef>
                <a:spcPts val="1000"/>
              </a:spcBef>
            </a:pPr>
            <a:r>
              <a:rPr lang="en-US" altLang="en-US" sz="2600" dirty="0"/>
              <a:t>Disadvantage of using the mean:</a:t>
            </a:r>
          </a:p>
          <a:p>
            <a:pPr lvl="1">
              <a:spcBef>
                <a:spcPts val="1000"/>
              </a:spcBef>
            </a:pPr>
            <a:r>
              <a:rPr lang="en-US" altLang="en-US" sz="2400" dirty="0"/>
              <a:t>Greatly affected by </a:t>
            </a:r>
            <a:r>
              <a:rPr lang="en-US" altLang="en-US" sz="2400" b="1" dirty="0"/>
              <a:t>outliers</a:t>
            </a:r>
            <a:r>
              <a:rPr lang="en-US" altLang="en-US" sz="2400" dirty="0"/>
              <a:t> (a data entry that is far removed from the other entries in the data set</a:t>
            </a:r>
            <a:r>
              <a:rPr lang="en-US" altLang="en-US" sz="2400" dirty="0" smtClean="0"/>
              <a:t>).</a:t>
            </a:r>
            <a:endParaRPr lang="en-US" altLang="en-US" sz="2400" dirty="0"/>
          </a:p>
        </p:txBody>
      </p:sp>
    </p:spTree>
    <p:extLst>
      <p:ext uri="{BB962C8B-B14F-4D97-AF65-F5344CB8AC3E}">
        <p14:creationId xmlns:p14="http://schemas.microsoft.com/office/powerpoint/2010/main" val="274154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Chapter Outline</a:t>
            </a:r>
            <a:endParaRPr lang="en-US" sz="3600" dirty="0">
              <a:latin typeface="+mj-lt"/>
            </a:endParaRPr>
          </a:p>
        </p:txBody>
      </p:sp>
      <p:sp>
        <p:nvSpPr>
          <p:cNvPr id="3" name="Content Placeholder 2"/>
          <p:cNvSpPr>
            <a:spLocks noGrp="1"/>
          </p:cNvSpPr>
          <p:nvPr>
            <p:ph idx="1"/>
          </p:nvPr>
        </p:nvSpPr>
        <p:spPr/>
        <p:txBody>
          <a:bodyPr/>
          <a:lstStyle/>
          <a:p>
            <a:pPr marL="649224" indent="-649224">
              <a:buSzPct val="100000"/>
              <a:buNone/>
            </a:pPr>
            <a:r>
              <a:rPr lang="en-US" altLang="en-US" sz="2600" dirty="0">
                <a:solidFill>
                  <a:srgbClr val="007FA3"/>
                </a:solidFill>
              </a:rPr>
              <a:t>2.1</a:t>
            </a:r>
            <a:r>
              <a:rPr lang="en-US" altLang="en-US" sz="2600" dirty="0"/>
              <a:t> Frequency Distributions and Their Graphs</a:t>
            </a:r>
          </a:p>
          <a:p>
            <a:pPr marL="649224" indent="-649224">
              <a:buSzPct val="100000"/>
              <a:buNone/>
            </a:pPr>
            <a:r>
              <a:rPr lang="en-US" altLang="en-US" sz="2600" dirty="0">
                <a:solidFill>
                  <a:srgbClr val="007FA3"/>
                </a:solidFill>
              </a:rPr>
              <a:t>2.2</a:t>
            </a:r>
            <a:r>
              <a:rPr lang="en-US" altLang="en-US" sz="2600" dirty="0"/>
              <a:t> More Graphs and Displays</a:t>
            </a:r>
          </a:p>
          <a:p>
            <a:pPr marL="649224" indent="-649224">
              <a:buSzPct val="100000"/>
              <a:buNone/>
            </a:pPr>
            <a:r>
              <a:rPr lang="en-US" altLang="en-US" sz="2600" dirty="0">
                <a:solidFill>
                  <a:srgbClr val="007FA3"/>
                </a:solidFill>
              </a:rPr>
              <a:t>2.3</a:t>
            </a:r>
            <a:r>
              <a:rPr lang="en-US" altLang="en-US" sz="2600" dirty="0"/>
              <a:t> Measures of Central Tendency</a:t>
            </a:r>
          </a:p>
          <a:p>
            <a:pPr marL="649224" indent="-649224">
              <a:buSzPct val="100000"/>
              <a:buNone/>
            </a:pPr>
            <a:r>
              <a:rPr lang="en-US" altLang="en-US" sz="2600" dirty="0">
                <a:solidFill>
                  <a:srgbClr val="007FA3"/>
                </a:solidFill>
              </a:rPr>
              <a:t>2.4</a:t>
            </a:r>
            <a:r>
              <a:rPr lang="en-US" altLang="en-US" sz="2600" dirty="0"/>
              <a:t> Measures of Variation</a:t>
            </a:r>
          </a:p>
          <a:p>
            <a:pPr marL="649224" indent="-649224">
              <a:buSzPct val="100000"/>
              <a:buNone/>
            </a:pPr>
            <a:r>
              <a:rPr lang="en-US" altLang="en-US" sz="2600" dirty="0">
                <a:solidFill>
                  <a:srgbClr val="007FA3"/>
                </a:solidFill>
              </a:rPr>
              <a:t>2.5</a:t>
            </a:r>
            <a:r>
              <a:rPr lang="en-US" altLang="en-US" sz="2600" dirty="0"/>
              <a:t> Measures of Position</a:t>
            </a:r>
            <a:endParaRPr lang="en-US" sz="2600" dirty="0"/>
          </a:p>
        </p:txBody>
      </p:sp>
    </p:spTree>
    <p:extLst>
      <p:ext uri="{BB962C8B-B14F-4D97-AF65-F5344CB8AC3E}">
        <p14:creationId xmlns:p14="http://schemas.microsoft.com/office/powerpoint/2010/main" val="171761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sz="3600" dirty="0">
                <a:latin typeface="+mj-lt"/>
              </a:rPr>
              <a:t>Example: Comparing the </a:t>
            </a:r>
            <a:r>
              <a:rPr lang="en-US" sz="3600" dirty="0" smtClean="0">
                <a:latin typeface="+mj-lt"/>
              </a:rPr>
              <a:t>Mean, Median, and Mode </a:t>
            </a:r>
            <a:r>
              <a:rPr lang="en-US" sz="2000" b="0" dirty="0" smtClean="0">
                <a:latin typeface="+mj-lt"/>
              </a:rPr>
              <a:t>(1 of 4)</a:t>
            </a:r>
            <a:endParaRPr lang="en-US" sz="2000" b="0" dirty="0">
              <a:latin typeface="+mj-lt"/>
            </a:endParaRPr>
          </a:p>
        </p:txBody>
      </p:sp>
      <p:sp>
        <p:nvSpPr>
          <p:cNvPr id="3" name="Content Placeholder 2"/>
          <p:cNvSpPr>
            <a:spLocks noGrp="1"/>
          </p:cNvSpPr>
          <p:nvPr>
            <p:ph idx="1"/>
          </p:nvPr>
        </p:nvSpPr>
        <p:spPr>
          <a:xfrm>
            <a:off x="457200" y="1600201"/>
            <a:ext cx="8229600" cy="1600200"/>
          </a:xfrm>
        </p:spPr>
        <p:txBody>
          <a:bodyPr/>
          <a:lstStyle/>
          <a:p>
            <a:pPr marL="0" indent="0">
              <a:buNone/>
            </a:pPr>
            <a:r>
              <a:rPr lang="en-US" altLang="en-US" sz="2600" dirty="0" smtClean="0"/>
              <a:t>Find the mean, median, and mode of the sample ages of a class shown. Which measure of central tendency best describes a typical entry of this data set? Are there any outliers?</a:t>
            </a:r>
            <a:endParaRPr lang="en-US" altLang="en-US" sz="2600" dirty="0"/>
          </a:p>
        </p:txBody>
      </p:sp>
      <p:graphicFrame>
        <p:nvGraphicFramePr>
          <p:cNvPr id="5" name="Table 4"/>
          <p:cNvGraphicFramePr>
            <a:graphicFrameLocks noGrp="1"/>
          </p:cNvGraphicFramePr>
          <p:nvPr>
            <p:extLst>
              <p:ext uri="{D42A27DB-BD31-4B8C-83A1-F6EECF244321}">
                <p14:modId xmlns:p14="http://schemas.microsoft.com/office/powerpoint/2010/main" val="4031757537"/>
              </p:ext>
            </p:extLst>
          </p:nvPr>
        </p:nvGraphicFramePr>
        <p:xfrm>
          <a:off x="2497287" y="3509818"/>
          <a:ext cx="4152897" cy="1859120"/>
        </p:xfrm>
        <a:graphic>
          <a:graphicData uri="http://schemas.openxmlformats.org/drawingml/2006/table">
            <a:tbl>
              <a:tblPr firstRow="1" bandRow="1">
                <a:tableStyleId>{2D5ABB26-0587-4C30-8999-92F81FD0307C}</a:tableStyleId>
              </a:tblPr>
              <a:tblGrid>
                <a:gridCol w="593271"/>
                <a:gridCol w="593271"/>
                <a:gridCol w="593271"/>
                <a:gridCol w="593271"/>
                <a:gridCol w="593271"/>
                <a:gridCol w="593271"/>
                <a:gridCol w="593271"/>
              </a:tblGrid>
              <a:tr h="486872">
                <a:tc gridSpan="7">
                  <a:txBody>
                    <a:bodyPr/>
                    <a:lstStyle/>
                    <a:p>
                      <a:pPr algn="ctr"/>
                      <a:r>
                        <a:rPr lang="en-US" sz="2600" b="1" dirty="0" smtClean="0">
                          <a:solidFill>
                            <a:schemeClr val="tx1"/>
                          </a:solidFill>
                        </a:rPr>
                        <a:t>Ages in a</a:t>
                      </a:r>
                      <a:r>
                        <a:rPr lang="en-US" sz="2600" b="1" baseline="0" dirty="0" smtClean="0">
                          <a:solidFill>
                            <a:schemeClr val="tx1"/>
                          </a:solidFill>
                        </a:rPr>
                        <a:t> class</a:t>
                      </a:r>
                      <a:endParaRPr lang="en-US" sz="2600" b="1" dirty="0">
                        <a:solidFill>
                          <a:schemeClr val="tx1"/>
                        </a:solidFill>
                      </a:endParaRP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56440">
                <a:tc>
                  <a:txBody>
                    <a:bodyPr/>
                    <a:lstStyle/>
                    <a:p>
                      <a:pPr algn="ctr"/>
                      <a:r>
                        <a:rPr lang="en-US" sz="2400" dirty="0" smtClean="0"/>
                        <a:t>20</a:t>
                      </a:r>
                      <a:endParaRPr lang="en-US" sz="2400" dirty="0"/>
                    </a:p>
                  </a:txBody>
                  <a:tcPr marT="45700" marB="457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smtClean="0"/>
                        <a:t>20</a:t>
                      </a:r>
                      <a:endParaRPr lang="en-US" sz="24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2400" dirty="0" smtClean="0"/>
                        <a:t>20</a:t>
                      </a:r>
                      <a:endParaRPr lang="en-US" sz="24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2400" dirty="0" smtClean="0"/>
                        <a:t>20</a:t>
                      </a:r>
                      <a:endParaRPr lang="en-US" sz="24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2400" dirty="0" smtClean="0"/>
                        <a:t>20</a:t>
                      </a:r>
                      <a:endParaRPr lang="en-US" sz="24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2400" dirty="0" smtClean="0"/>
                        <a:t>20</a:t>
                      </a:r>
                      <a:endParaRPr lang="en-US" sz="24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2400" dirty="0" smtClean="0"/>
                        <a:t>21</a:t>
                      </a:r>
                      <a:endParaRPr lang="en-US" sz="2400" dirty="0"/>
                    </a:p>
                  </a:txBody>
                  <a:tcPr marT="45700" marB="457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56440">
                <a:tc>
                  <a:txBody>
                    <a:bodyPr/>
                    <a:lstStyle/>
                    <a:p>
                      <a:pPr algn="ctr"/>
                      <a:r>
                        <a:rPr lang="en-US" sz="2400" dirty="0" smtClean="0"/>
                        <a:t>21</a:t>
                      </a:r>
                      <a:endParaRPr lang="en-US" sz="2400" dirty="0"/>
                    </a:p>
                  </a:txBody>
                  <a:tcPr marT="45700" marB="45700">
                    <a:lnL w="12700" cap="flat" cmpd="sng" algn="ctr">
                      <a:solidFill>
                        <a:schemeClr val="tx1"/>
                      </a:solidFill>
                      <a:prstDash val="solid"/>
                      <a:round/>
                      <a:headEnd type="none" w="med" len="med"/>
                      <a:tailEnd type="none" w="med" len="med"/>
                    </a:lnL>
                  </a:tcPr>
                </a:tc>
                <a:tc>
                  <a:txBody>
                    <a:bodyPr/>
                    <a:lstStyle/>
                    <a:p>
                      <a:pPr algn="ctr"/>
                      <a:r>
                        <a:rPr lang="en-US" sz="2400" dirty="0" smtClean="0"/>
                        <a:t>21</a:t>
                      </a:r>
                      <a:endParaRPr lang="en-US" sz="2400" dirty="0"/>
                    </a:p>
                  </a:txBody>
                  <a:tcPr marT="45700" marB="45700"/>
                </a:tc>
                <a:tc>
                  <a:txBody>
                    <a:bodyPr/>
                    <a:lstStyle/>
                    <a:p>
                      <a:pPr algn="ctr"/>
                      <a:r>
                        <a:rPr lang="en-US" sz="2400" dirty="0" smtClean="0"/>
                        <a:t>21</a:t>
                      </a:r>
                      <a:endParaRPr lang="en-US" sz="2400" dirty="0"/>
                    </a:p>
                  </a:txBody>
                  <a:tcPr marT="45700" marB="45700"/>
                </a:tc>
                <a:tc>
                  <a:txBody>
                    <a:bodyPr/>
                    <a:lstStyle/>
                    <a:p>
                      <a:pPr algn="ctr"/>
                      <a:r>
                        <a:rPr lang="en-US" sz="2400" dirty="0" smtClean="0"/>
                        <a:t>22</a:t>
                      </a:r>
                      <a:endParaRPr lang="en-US" sz="2400" dirty="0"/>
                    </a:p>
                  </a:txBody>
                  <a:tcPr marT="45700" marB="45700"/>
                </a:tc>
                <a:tc>
                  <a:txBody>
                    <a:bodyPr/>
                    <a:lstStyle/>
                    <a:p>
                      <a:pPr algn="ctr"/>
                      <a:r>
                        <a:rPr lang="en-US" sz="2400" dirty="0" smtClean="0"/>
                        <a:t>22</a:t>
                      </a:r>
                      <a:endParaRPr lang="en-US" sz="2400" dirty="0"/>
                    </a:p>
                  </a:txBody>
                  <a:tcPr marT="45700" marB="45700"/>
                </a:tc>
                <a:tc>
                  <a:txBody>
                    <a:bodyPr/>
                    <a:lstStyle/>
                    <a:p>
                      <a:pPr algn="ctr"/>
                      <a:r>
                        <a:rPr lang="en-US" sz="2400" dirty="0" smtClean="0"/>
                        <a:t>22</a:t>
                      </a:r>
                      <a:endParaRPr lang="en-US" sz="2400" dirty="0"/>
                    </a:p>
                  </a:txBody>
                  <a:tcPr marT="45700" marB="45700"/>
                </a:tc>
                <a:tc>
                  <a:txBody>
                    <a:bodyPr/>
                    <a:lstStyle/>
                    <a:p>
                      <a:pPr algn="ctr"/>
                      <a:r>
                        <a:rPr lang="en-US" sz="2400" dirty="0" smtClean="0"/>
                        <a:t>23</a:t>
                      </a:r>
                      <a:endParaRPr lang="en-US" sz="2400" dirty="0"/>
                    </a:p>
                  </a:txBody>
                  <a:tcPr marT="45700" marB="45700">
                    <a:lnR w="12700" cap="flat" cmpd="sng" algn="ctr">
                      <a:solidFill>
                        <a:schemeClr val="tx1"/>
                      </a:solidFill>
                      <a:prstDash val="solid"/>
                      <a:round/>
                      <a:headEnd type="none" w="med" len="med"/>
                      <a:tailEnd type="none" w="med" len="med"/>
                    </a:lnR>
                  </a:tcPr>
                </a:tc>
              </a:tr>
              <a:tr h="456440">
                <a:tc>
                  <a:txBody>
                    <a:bodyPr/>
                    <a:lstStyle/>
                    <a:p>
                      <a:pPr algn="ctr"/>
                      <a:r>
                        <a:rPr lang="en-US" sz="2400" dirty="0" smtClean="0"/>
                        <a:t>23</a:t>
                      </a:r>
                      <a:endParaRPr lang="en-US" sz="2400" dirty="0"/>
                    </a:p>
                  </a:txBody>
                  <a:tcPr marT="45700" marB="457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400" dirty="0" smtClean="0"/>
                        <a:t>23</a:t>
                      </a:r>
                      <a:endParaRPr lang="en-US" sz="24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2400" dirty="0" smtClean="0"/>
                        <a:t>23</a:t>
                      </a:r>
                      <a:endParaRPr lang="en-US" sz="24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2400" dirty="0" smtClean="0"/>
                        <a:t>24</a:t>
                      </a:r>
                      <a:endParaRPr lang="en-US" sz="24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2400" dirty="0" smtClean="0"/>
                        <a:t>24</a:t>
                      </a:r>
                      <a:endParaRPr lang="en-US" sz="24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2400" dirty="0" smtClean="0"/>
                        <a:t>65</a:t>
                      </a:r>
                      <a:endParaRPr lang="en-US" sz="24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bg1"/>
                          </a:solidFill>
                        </a:rPr>
                        <a:t>blank</a:t>
                      </a:r>
                      <a:endParaRPr lang="en-US" sz="1200" dirty="0">
                        <a:solidFill>
                          <a:schemeClr val="bg1"/>
                        </a:solidFill>
                      </a:endParaRPr>
                    </a:p>
                  </a:txBody>
                  <a:tcPr marT="45700" marB="457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0419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2"/>
            <a:ext cx="7620000" cy="1097280"/>
          </a:xfrm>
        </p:spPr>
        <p:txBody>
          <a:bodyPr/>
          <a:lstStyle/>
          <a:p>
            <a:r>
              <a:rPr lang="en-US" sz="3600" dirty="0">
                <a:latin typeface="+mj-lt"/>
              </a:rPr>
              <a:t>Example: Comparing the </a:t>
            </a:r>
            <a:r>
              <a:rPr lang="en-US" sz="3600" dirty="0" smtClean="0">
                <a:latin typeface="+mj-lt"/>
              </a:rPr>
              <a:t>Mean, Median, and Mode </a:t>
            </a:r>
            <a:r>
              <a:rPr lang="en-US" sz="2000" b="0" dirty="0" smtClean="0">
                <a:latin typeface="+mj-lt"/>
              </a:rPr>
              <a:t>(2 of 4)</a:t>
            </a:r>
            <a:endParaRPr lang="en-US" sz="2000" b="0" dirty="0">
              <a:latin typeface="+mj-lt"/>
            </a:endParaRPr>
          </a:p>
        </p:txBody>
      </p:sp>
      <p:pic>
        <p:nvPicPr>
          <p:cNvPr id="5" name="Picture 1"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91781"/>
            <a:ext cx="1399231" cy="25606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28154529"/>
              </p:ext>
            </p:extLst>
          </p:nvPr>
        </p:nvGraphicFramePr>
        <p:xfrm>
          <a:off x="2497287" y="1722280"/>
          <a:ext cx="4152897" cy="1859120"/>
        </p:xfrm>
        <a:graphic>
          <a:graphicData uri="http://schemas.openxmlformats.org/drawingml/2006/table">
            <a:tbl>
              <a:tblPr firstRow="1" bandRow="1">
                <a:tableStyleId>{2D5ABB26-0587-4C30-8999-92F81FD0307C}</a:tableStyleId>
              </a:tblPr>
              <a:tblGrid>
                <a:gridCol w="593271"/>
                <a:gridCol w="593271"/>
                <a:gridCol w="593271"/>
                <a:gridCol w="593271"/>
                <a:gridCol w="593271"/>
                <a:gridCol w="593271"/>
                <a:gridCol w="593271"/>
              </a:tblGrid>
              <a:tr h="315263">
                <a:tc gridSpan="7">
                  <a:txBody>
                    <a:bodyPr/>
                    <a:lstStyle/>
                    <a:p>
                      <a:pPr algn="ctr"/>
                      <a:r>
                        <a:rPr lang="en-US" sz="2600" b="1" dirty="0" smtClean="0">
                          <a:solidFill>
                            <a:schemeClr val="tx1"/>
                          </a:solidFill>
                        </a:rPr>
                        <a:t>Ages in a</a:t>
                      </a:r>
                      <a:r>
                        <a:rPr lang="en-US" sz="2600" b="1" baseline="0" dirty="0" smtClean="0">
                          <a:solidFill>
                            <a:schemeClr val="tx1"/>
                          </a:solidFill>
                        </a:rPr>
                        <a:t> class</a:t>
                      </a:r>
                      <a:endParaRPr lang="en-US" sz="2600" b="1" dirty="0">
                        <a:solidFill>
                          <a:schemeClr val="tx1"/>
                        </a:solidFill>
                      </a:endParaRP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681">
                <a:tc>
                  <a:txBody>
                    <a:bodyPr/>
                    <a:lstStyle/>
                    <a:p>
                      <a:pPr algn="ctr"/>
                      <a:r>
                        <a:rPr lang="en-US" sz="2400" dirty="0" smtClean="0"/>
                        <a:t>20</a:t>
                      </a:r>
                      <a:endParaRPr lang="en-US" sz="2400" dirty="0"/>
                    </a:p>
                  </a:txBody>
                  <a:tcPr marT="45700" marB="457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smtClean="0"/>
                        <a:t>20</a:t>
                      </a:r>
                      <a:endParaRPr lang="en-US" sz="24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2400" dirty="0" smtClean="0"/>
                        <a:t>20</a:t>
                      </a:r>
                      <a:endParaRPr lang="en-US" sz="24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2400" dirty="0" smtClean="0"/>
                        <a:t>20</a:t>
                      </a:r>
                      <a:endParaRPr lang="en-US" sz="24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2400" dirty="0" smtClean="0"/>
                        <a:t>20</a:t>
                      </a:r>
                      <a:endParaRPr lang="en-US" sz="24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2400" dirty="0" smtClean="0"/>
                        <a:t>20</a:t>
                      </a:r>
                      <a:endParaRPr lang="en-US" sz="24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2400" dirty="0" smtClean="0"/>
                        <a:t>21</a:t>
                      </a:r>
                      <a:endParaRPr lang="en-US" sz="2400" dirty="0"/>
                    </a:p>
                  </a:txBody>
                  <a:tcPr marT="45700" marB="457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681">
                <a:tc>
                  <a:txBody>
                    <a:bodyPr/>
                    <a:lstStyle/>
                    <a:p>
                      <a:pPr algn="ctr"/>
                      <a:r>
                        <a:rPr lang="en-US" sz="2400" dirty="0" smtClean="0"/>
                        <a:t>21</a:t>
                      </a:r>
                      <a:endParaRPr lang="en-US" sz="2400" dirty="0"/>
                    </a:p>
                  </a:txBody>
                  <a:tcPr marT="45700" marB="45700">
                    <a:lnL w="12700" cap="flat" cmpd="sng" algn="ctr">
                      <a:solidFill>
                        <a:schemeClr val="tx1"/>
                      </a:solidFill>
                      <a:prstDash val="solid"/>
                      <a:round/>
                      <a:headEnd type="none" w="med" len="med"/>
                      <a:tailEnd type="none" w="med" len="med"/>
                    </a:lnL>
                  </a:tcPr>
                </a:tc>
                <a:tc>
                  <a:txBody>
                    <a:bodyPr/>
                    <a:lstStyle/>
                    <a:p>
                      <a:pPr algn="ctr"/>
                      <a:r>
                        <a:rPr lang="en-US" sz="2400" dirty="0" smtClean="0"/>
                        <a:t>21</a:t>
                      </a:r>
                      <a:endParaRPr lang="en-US" sz="2400" dirty="0"/>
                    </a:p>
                  </a:txBody>
                  <a:tcPr marT="45700" marB="45700"/>
                </a:tc>
                <a:tc>
                  <a:txBody>
                    <a:bodyPr/>
                    <a:lstStyle/>
                    <a:p>
                      <a:pPr algn="ctr"/>
                      <a:r>
                        <a:rPr lang="en-US" sz="2400" dirty="0" smtClean="0"/>
                        <a:t>21</a:t>
                      </a:r>
                      <a:endParaRPr lang="en-US" sz="2400" dirty="0"/>
                    </a:p>
                  </a:txBody>
                  <a:tcPr marT="45700" marB="45700"/>
                </a:tc>
                <a:tc>
                  <a:txBody>
                    <a:bodyPr/>
                    <a:lstStyle/>
                    <a:p>
                      <a:pPr algn="ctr"/>
                      <a:r>
                        <a:rPr lang="en-US" sz="2400" dirty="0" smtClean="0"/>
                        <a:t>22</a:t>
                      </a:r>
                      <a:endParaRPr lang="en-US" sz="2400" dirty="0"/>
                    </a:p>
                  </a:txBody>
                  <a:tcPr marT="45700" marB="45700"/>
                </a:tc>
                <a:tc>
                  <a:txBody>
                    <a:bodyPr/>
                    <a:lstStyle/>
                    <a:p>
                      <a:pPr algn="ctr"/>
                      <a:r>
                        <a:rPr lang="en-US" sz="2400" dirty="0" smtClean="0"/>
                        <a:t>22</a:t>
                      </a:r>
                      <a:endParaRPr lang="en-US" sz="2400" dirty="0"/>
                    </a:p>
                  </a:txBody>
                  <a:tcPr marT="45700" marB="45700"/>
                </a:tc>
                <a:tc>
                  <a:txBody>
                    <a:bodyPr/>
                    <a:lstStyle/>
                    <a:p>
                      <a:pPr algn="ctr"/>
                      <a:r>
                        <a:rPr lang="en-US" sz="2400" dirty="0" smtClean="0"/>
                        <a:t>22</a:t>
                      </a:r>
                      <a:endParaRPr lang="en-US" sz="2400" dirty="0"/>
                    </a:p>
                  </a:txBody>
                  <a:tcPr marT="45700" marB="45700"/>
                </a:tc>
                <a:tc>
                  <a:txBody>
                    <a:bodyPr/>
                    <a:lstStyle/>
                    <a:p>
                      <a:pPr algn="ctr"/>
                      <a:r>
                        <a:rPr lang="en-US" sz="2400" dirty="0" smtClean="0"/>
                        <a:t>23</a:t>
                      </a:r>
                      <a:endParaRPr lang="en-US" sz="2400" dirty="0"/>
                    </a:p>
                  </a:txBody>
                  <a:tcPr marT="45700" marB="45700">
                    <a:lnR w="12700" cap="flat" cmpd="sng" algn="ctr">
                      <a:solidFill>
                        <a:schemeClr val="tx1"/>
                      </a:solidFill>
                      <a:prstDash val="solid"/>
                      <a:round/>
                      <a:headEnd type="none" w="med" len="med"/>
                      <a:tailEnd type="none" w="med" len="med"/>
                    </a:lnR>
                  </a:tcPr>
                </a:tc>
              </a:tr>
              <a:tr h="370681">
                <a:tc>
                  <a:txBody>
                    <a:bodyPr/>
                    <a:lstStyle/>
                    <a:p>
                      <a:pPr algn="ctr"/>
                      <a:r>
                        <a:rPr lang="en-US" sz="2400" dirty="0" smtClean="0"/>
                        <a:t>23</a:t>
                      </a:r>
                      <a:endParaRPr lang="en-US" sz="2400" dirty="0"/>
                    </a:p>
                  </a:txBody>
                  <a:tcPr marT="45700" marB="457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400" dirty="0" smtClean="0"/>
                        <a:t>23</a:t>
                      </a:r>
                      <a:endParaRPr lang="en-US" sz="24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2400" dirty="0" smtClean="0"/>
                        <a:t>23</a:t>
                      </a:r>
                      <a:endParaRPr lang="en-US" sz="24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2400" dirty="0" smtClean="0"/>
                        <a:t>24</a:t>
                      </a:r>
                      <a:endParaRPr lang="en-US" sz="24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2400" dirty="0" smtClean="0"/>
                        <a:t>24</a:t>
                      </a:r>
                      <a:endParaRPr lang="en-US" sz="24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2400" dirty="0" smtClean="0"/>
                        <a:t>65</a:t>
                      </a:r>
                      <a:endParaRPr lang="en-US" sz="24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bg1"/>
                          </a:solidFill>
                        </a:rPr>
                        <a:t>blank</a:t>
                      </a:r>
                      <a:endParaRPr lang="en-US" sz="1200" dirty="0">
                        <a:solidFill>
                          <a:schemeClr val="bg1"/>
                        </a:solidFill>
                      </a:endParaRPr>
                    </a:p>
                  </a:txBody>
                  <a:tcPr marT="45700" marB="457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7" name="Picture 6" descr="Mean: x bar = fraction sigma x over n = fraction 20 + 20 + … + 24 + 65 = approximately 23.8 years. Median: fraction 21 + 22 over 2 = 21.5 years. Mode: 20 years (the entry occurring with the greatest frequenc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86200"/>
            <a:ext cx="7150479" cy="2528496"/>
          </a:xfrm>
          <a:prstGeom prst="rect">
            <a:avLst/>
          </a:prstGeom>
        </p:spPr>
      </p:pic>
    </p:spTree>
    <p:extLst>
      <p:ext uri="{BB962C8B-B14F-4D97-AF65-F5344CB8AC3E}">
        <p14:creationId xmlns:p14="http://schemas.microsoft.com/office/powerpoint/2010/main" val="40721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7620000" cy="1097280"/>
          </a:xfrm>
        </p:spPr>
        <p:txBody>
          <a:bodyPr/>
          <a:lstStyle/>
          <a:p>
            <a:r>
              <a:rPr lang="en-US" sz="3600" dirty="0">
                <a:latin typeface="+mj-lt"/>
              </a:rPr>
              <a:t>Example: Comparing the </a:t>
            </a:r>
            <a:r>
              <a:rPr lang="en-US" sz="3600" dirty="0" smtClean="0">
                <a:latin typeface="+mj-lt"/>
              </a:rPr>
              <a:t>Mean, Median, and Mode </a:t>
            </a:r>
            <a:r>
              <a:rPr lang="en-US" sz="2000" b="0" dirty="0" smtClean="0">
                <a:latin typeface="+mj-lt"/>
              </a:rPr>
              <a:t>(3 of 4)</a:t>
            </a:r>
            <a:endParaRPr lang="en-US" sz="2000" b="0" dirty="0">
              <a:latin typeface="+mj-lt"/>
            </a:endParaRPr>
          </a:p>
        </p:txBody>
      </p:sp>
      <p:sp>
        <p:nvSpPr>
          <p:cNvPr id="3" name="Content Placeholder 2"/>
          <p:cNvSpPr>
            <a:spLocks noGrp="1"/>
          </p:cNvSpPr>
          <p:nvPr>
            <p:ph idx="1"/>
          </p:nvPr>
        </p:nvSpPr>
        <p:spPr>
          <a:xfrm>
            <a:off x="457200" y="1600200"/>
            <a:ext cx="8305800" cy="4525963"/>
          </a:xfrm>
        </p:spPr>
        <p:txBody>
          <a:bodyPr/>
          <a:lstStyle/>
          <a:p>
            <a:pPr marL="0" indent="0">
              <a:buNone/>
            </a:pPr>
            <a:r>
              <a:rPr lang="en-US" sz="2600" dirty="0">
                <a:cs typeface="Arial" charset="0"/>
              </a:rPr>
              <a:t>Mean ≈ 23.8 </a:t>
            </a:r>
            <a:r>
              <a:rPr lang="en-US" sz="2600" dirty="0" smtClean="0">
                <a:cs typeface="Arial" charset="0"/>
              </a:rPr>
              <a:t>years</a:t>
            </a:r>
            <a:r>
              <a:rPr lang="en-US" sz="2600" baseline="0" dirty="0" smtClean="0">
                <a:cs typeface="Arial" charset="0"/>
              </a:rPr>
              <a:t> </a:t>
            </a:r>
            <a:r>
              <a:rPr lang="en-US" sz="2600" dirty="0" smtClean="0">
                <a:cs typeface="Arial" charset="0"/>
              </a:rPr>
              <a:t>Median </a:t>
            </a:r>
            <a:r>
              <a:rPr lang="en-US" sz="2600" dirty="0">
                <a:cs typeface="Arial" charset="0"/>
              </a:rPr>
              <a:t>= 21.5 </a:t>
            </a:r>
            <a:r>
              <a:rPr lang="en-US" sz="2600" dirty="0" smtClean="0">
                <a:cs typeface="Arial" charset="0"/>
              </a:rPr>
              <a:t>years Mode = 20 years</a:t>
            </a:r>
          </a:p>
          <a:p>
            <a:r>
              <a:rPr lang="en-US" altLang="en-US" sz="2400" dirty="0">
                <a:cs typeface="Arial" panose="020B0604020202020204" pitchFamily="34" charset="0"/>
              </a:rPr>
              <a:t>The mean takes every entry into account, but is influenced by the </a:t>
            </a:r>
            <a:r>
              <a:rPr lang="en-US" altLang="en-US" sz="2400" b="1" dirty="0">
                <a:cs typeface="Arial" panose="020B0604020202020204" pitchFamily="34" charset="0"/>
              </a:rPr>
              <a:t>outlier</a:t>
            </a:r>
            <a:r>
              <a:rPr lang="en-US" altLang="en-US" sz="2400" dirty="0">
                <a:cs typeface="Arial" panose="020B0604020202020204" pitchFamily="34" charset="0"/>
              </a:rPr>
              <a:t> of 65. </a:t>
            </a:r>
          </a:p>
          <a:p>
            <a:r>
              <a:rPr lang="en-US" altLang="en-US" sz="2400" dirty="0">
                <a:cs typeface="Arial" panose="020B0604020202020204" pitchFamily="34" charset="0"/>
              </a:rPr>
              <a:t>The median also takes every entry into account, and it is not affected by the outlier.</a:t>
            </a:r>
          </a:p>
          <a:p>
            <a:r>
              <a:rPr lang="en-US" altLang="en-US" sz="2400" dirty="0">
                <a:cs typeface="Arial" panose="020B0604020202020204" pitchFamily="34" charset="0"/>
              </a:rPr>
              <a:t>In this case the mode exists, but it doesn't appear to represent a typical entry.</a:t>
            </a:r>
            <a:endParaRPr lang="en-US" sz="2400" dirty="0">
              <a:cs typeface="Arial" charset="0"/>
            </a:endParaRPr>
          </a:p>
        </p:txBody>
      </p:sp>
    </p:spTree>
    <p:extLst>
      <p:ext uri="{BB962C8B-B14F-4D97-AF65-F5344CB8AC3E}">
        <p14:creationId xmlns:p14="http://schemas.microsoft.com/office/powerpoint/2010/main" val="130780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2"/>
            <a:ext cx="7620000" cy="1097280"/>
          </a:xfrm>
        </p:spPr>
        <p:txBody>
          <a:bodyPr/>
          <a:lstStyle/>
          <a:p>
            <a:r>
              <a:rPr lang="en-US" sz="3600" dirty="0">
                <a:latin typeface="+mj-lt"/>
              </a:rPr>
              <a:t>Example: Comparing the </a:t>
            </a:r>
            <a:r>
              <a:rPr lang="en-US" sz="3600" dirty="0" smtClean="0">
                <a:latin typeface="+mj-lt"/>
              </a:rPr>
              <a:t>Mean, Median, and Mode </a:t>
            </a:r>
            <a:r>
              <a:rPr lang="en-US" sz="2000" b="0" dirty="0" smtClean="0">
                <a:latin typeface="+mj-lt"/>
              </a:rPr>
              <a:t>(4 of 4)</a:t>
            </a:r>
            <a:endParaRPr lang="en-US" sz="2000" b="0" dirty="0">
              <a:latin typeface="+mj-lt"/>
            </a:endParaRPr>
          </a:p>
        </p:txBody>
      </p:sp>
      <p:sp>
        <p:nvSpPr>
          <p:cNvPr id="3" name="Content Placeholder 2"/>
          <p:cNvSpPr>
            <a:spLocks noGrp="1"/>
          </p:cNvSpPr>
          <p:nvPr>
            <p:ph idx="1"/>
          </p:nvPr>
        </p:nvSpPr>
        <p:spPr>
          <a:xfrm>
            <a:off x="457200" y="1600201"/>
            <a:ext cx="8229600" cy="1206374"/>
          </a:xfrm>
        </p:spPr>
        <p:txBody>
          <a:bodyPr/>
          <a:lstStyle/>
          <a:p>
            <a:pPr marL="0" indent="0">
              <a:buNone/>
            </a:pPr>
            <a:r>
              <a:rPr lang="en-US" sz="2600" dirty="0">
                <a:cs typeface="Arial" charset="0"/>
              </a:rPr>
              <a:t>Sometimes a graphical comparison can help you decide which measure of central tendency best represents a </a:t>
            </a:r>
            <a:r>
              <a:rPr lang="en-US" sz="2600" dirty="0" smtClean="0">
                <a:cs typeface="Arial" charset="0"/>
              </a:rPr>
              <a:t>data set.</a:t>
            </a:r>
          </a:p>
        </p:txBody>
      </p:sp>
      <p:pic>
        <p:nvPicPr>
          <p:cNvPr id="6" name="Picture 5" descr="A histogram of ages of students in a class has five bars grouped on the left, with mode 20, median near 21.5, and mean near 24, with a large gap between the cluster of bars an outlier bar at 65.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388" y="2885456"/>
            <a:ext cx="5583224" cy="2600769"/>
          </a:xfrm>
          <a:prstGeom prst="rect">
            <a:avLst/>
          </a:prstGeom>
        </p:spPr>
      </p:pic>
      <p:pic>
        <p:nvPicPr>
          <p:cNvPr id="4" name="Picture 3" descr="In this case, it appears that the median best describes the data s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638800"/>
            <a:ext cx="7657991" cy="734080"/>
          </a:xfrm>
          <a:prstGeom prst="rect">
            <a:avLst/>
          </a:prstGeom>
        </p:spPr>
      </p:pic>
    </p:spTree>
    <p:extLst>
      <p:ext uri="{BB962C8B-B14F-4D97-AF65-F5344CB8AC3E}">
        <p14:creationId xmlns:p14="http://schemas.microsoft.com/office/powerpoint/2010/main" val="423761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Weighted Mean</a:t>
            </a:r>
            <a:endParaRPr lang="en-US" sz="3600" dirty="0">
              <a:latin typeface="+mj-lt"/>
            </a:endParaRPr>
          </a:p>
        </p:txBody>
      </p:sp>
      <p:sp>
        <p:nvSpPr>
          <p:cNvPr id="3" name="Content Placeholder 2"/>
          <p:cNvSpPr>
            <a:spLocks noGrp="1"/>
          </p:cNvSpPr>
          <p:nvPr>
            <p:ph idx="1"/>
          </p:nvPr>
        </p:nvSpPr>
        <p:spPr>
          <a:xfrm>
            <a:off x="457200" y="1600201"/>
            <a:ext cx="8458200" cy="1447800"/>
          </a:xfrm>
        </p:spPr>
        <p:txBody>
          <a:bodyPr/>
          <a:lstStyle/>
          <a:p>
            <a:pPr marL="0" indent="0">
              <a:buNone/>
            </a:pPr>
            <a:r>
              <a:rPr lang="en-US" altLang="en-US" sz="2800" b="1" dirty="0"/>
              <a:t>Weighted </a:t>
            </a:r>
            <a:r>
              <a:rPr lang="en-US" altLang="en-US" sz="2800" b="1" dirty="0" smtClean="0"/>
              <a:t>Mean</a:t>
            </a:r>
          </a:p>
          <a:p>
            <a:r>
              <a:rPr lang="en-US" altLang="en-US" sz="2600" dirty="0"/>
              <a:t>The mean of a data set whose entries have varying weights</a:t>
            </a:r>
            <a:r>
              <a:rPr lang="en-US" altLang="en-US" sz="2600" dirty="0" smtClean="0"/>
              <a:t>.</a:t>
            </a:r>
            <a:endParaRPr lang="en-US" altLang="en-US" sz="2600" dirty="0"/>
          </a:p>
        </p:txBody>
      </p:sp>
      <p:pic>
        <p:nvPicPr>
          <p:cNvPr id="5" name="Picture 4" descr="X bar = fraction sigma, x times w, over sigma w where w is the weight of each entry 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00400"/>
            <a:ext cx="7667052" cy="942522"/>
          </a:xfrm>
          <a:prstGeom prst="rect">
            <a:avLst/>
          </a:prstGeom>
        </p:spPr>
      </p:pic>
    </p:spTree>
    <p:extLst>
      <p:ext uri="{BB962C8B-B14F-4D97-AF65-F5344CB8AC3E}">
        <p14:creationId xmlns:p14="http://schemas.microsoft.com/office/powerpoint/2010/main" val="385971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610600" cy="1097280"/>
          </a:xfrm>
        </p:spPr>
        <p:txBody>
          <a:bodyPr/>
          <a:lstStyle/>
          <a:p>
            <a:r>
              <a:rPr lang="en-US" sz="3600" dirty="0">
                <a:latin typeface="+mj-lt"/>
              </a:rPr>
              <a:t>Example: Finding a Weighted </a:t>
            </a:r>
            <a:r>
              <a:rPr lang="en-US" sz="3600" dirty="0" smtClean="0">
                <a:latin typeface="+mj-lt"/>
              </a:rPr>
              <a:t>Mean </a:t>
            </a:r>
            <a:r>
              <a:rPr lang="en-US" sz="2000" b="0" dirty="0" smtClean="0">
                <a:latin typeface="+mj-lt"/>
              </a:rPr>
              <a:t>(1 of 2)</a:t>
            </a:r>
            <a:endParaRPr lang="en-US" sz="2000" b="0" dirty="0">
              <a:latin typeface="+mj-lt"/>
            </a:endParaRPr>
          </a:p>
        </p:txBody>
      </p:sp>
      <p:sp>
        <p:nvSpPr>
          <p:cNvPr id="3" name="Content Placeholder 2"/>
          <p:cNvSpPr>
            <a:spLocks noGrp="1"/>
          </p:cNvSpPr>
          <p:nvPr>
            <p:ph idx="1"/>
          </p:nvPr>
        </p:nvSpPr>
        <p:spPr>
          <a:xfrm>
            <a:off x="457200" y="1600200"/>
            <a:ext cx="8458200" cy="4525963"/>
          </a:xfrm>
        </p:spPr>
        <p:txBody>
          <a:bodyPr/>
          <a:lstStyle/>
          <a:p>
            <a:pPr marL="0" indent="0">
              <a:spcBef>
                <a:spcPts val="0"/>
              </a:spcBef>
              <a:buNone/>
            </a:pPr>
            <a:r>
              <a:rPr lang="en-US" sz="2600" dirty="0"/>
              <a:t>You are taking a class in which your grade </a:t>
            </a:r>
            <a:r>
              <a:rPr lang="en-US" sz="2600" dirty="0" smtClean="0"/>
              <a:t>is determined </a:t>
            </a:r>
            <a:r>
              <a:rPr lang="en-US" sz="2600" dirty="0"/>
              <a:t>from five sources: 50% from your test mean, 15% from your midterm, 20% from your final exam, 10% from your computer lab work, and 5% from your homework. Your scores are 86 (test mean), 96 (midterm), 82 (final exam), 98 (computer lab), and 100 (homework). What is the weighted mean of your scores? If the minimum average for an A is 90, did you get an A</a:t>
            </a:r>
            <a:r>
              <a:rPr lang="en-US" sz="2600" dirty="0" smtClean="0"/>
              <a:t>?</a:t>
            </a:r>
            <a:endParaRPr lang="en-US" sz="2600" dirty="0"/>
          </a:p>
        </p:txBody>
      </p:sp>
    </p:spTree>
    <p:extLst>
      <p:ext uri="{BB962C8B-B14F-4D97-AF65-F5344CB8AC3E}">
        <p14:creationId xmlns:p14="http://schemas.microsoft.com/office/powerpoint/2010/main" val="348952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15372"/>
            <a:ext cx="8610600" cy="1097280"/>
          </a:xfrm>
        </p:spPr>
        <p:txBody>
          <a:bodyPr/>
          <a:lstStyle/>
          <a:p>
            <a:r>
              <a:rPr lang="en-US" sz="3600" dirty="0">
                <a:latin typeface="+mj-lt"/>
              </a:rPr>
              <a:t>Example: Finding a Weighted </a:t>
            </a:r>
            <a:r>
              <a:rPr lang="en-US" sz="3600" dirty="0" smtClean="0">
                <a:latin typeface="+mj-lt"/>
              </a:rPr>
              <a:t>Mean </a:t>
            </a:r>
            <a:r>
              <a:rPr lang="en-US" sz="2000" b="0" dirty="0" smtClean="0">
                <a:latin typeface="+mj-lt"/>
              </a:rPr>
              <a:t>(2 of 2)</a:t>
            </a:r>
            <a:endParaRPr lang="en-US" sz="2000" b="0" dirty="0">
              <a:latin typeface="+mj-lt"/>
            </a:endParaRPr>
          </a:p>
        </p:txBody>
      </p:sp>
      <p:pic>
        <p:nvPicPr>
          <p:cNvPr id="6" name="Picture 1"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91781"/>
            <a:ext cx="1399231" cy="25606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263780153"/>
              </p:ext>
            </p:extLst>
          </p:nvPr>
        </p:nvGraphicFramePr>
        <p:xfrm>
          <a:off x="457200" y="1910605"/>
          <a:ext cx="7696200" cy="2986746"/>
        </p:xfrm>
        <a:graphic>
          <a:graphicData uri="http://schemas.openxmlformats.org/drawingml/2006/table">
            <a:tbl>
              <a:tblPr firstRow="1" bandRow="1">
                <a:tableStyleId>{5940675A-B579-460E-94D1-54222C63F5DA}</a:tableStyleId>
              </a:tblPr>
              <a:tblGrid>
                <a:gridCol w="2226068"/>
                <a:gridCol w="1507732"/>
                <a:gridCol w="1676400"/>
                <a:gridCol w="2286000"/>
              </a:tblGrid>
              <a:tr h="304800">
                <a:tc>
                  <a:txBody>
                    <a:bodyPr/>
                    <a:lstStyle/>
                    <a:p>
                      <a:r>
                        <a:rPr lang="en-US" sz="2200" b="1" dirty="0" smtClean="0">
                          <a:solidFill>
                            <a:schemeClr val="tx1"/>
                          </a:solidFill>
                          <a:latin typeface="+mn-lt"/>
                        </a:rPr>
                        <a:t>Source</a:t>
                      </a:r>
                      <a:endParaRPr lang="en-US" sz="2200" b="1" dirty="0">
                        <a:solidFill>
                          <a:schemeClr val="tx1"/>
                        </a:solidFill>
                        <a:latin typeface="+mn-lt"/>
                      </a:endParaRPr>
                    </a:p>
                  </a:txBody>
                  <a:tcPr marL="91438" marR="91438" marT="45699" marB="45699">
                    <a:lnB w="12700" cap="flat" cmpd="sng" algn="ctr">
                      <a:solidFill>
                        <a:schemeClr val="tx1"/>
                      </a:solidFill>
                      <a:prstDash val="solid"/>
                      <a:round/>
                      <a:headEnd type="none" w="med" len="med"/>
                      <a:tailEnd type="none" w="med" len="med"/>
                    </a:lnB>
                    <a:noFill/>
                  </a:tcPr>
                </a:tc>
                <a:tc>
                  <a:txBody>
                    <a:bodyPr/>
                    <a:lstStyle/>
                    <a:p>
                      <a:pPr algn="ctr"/>
                      <a:r>
                        <a:rPr lang="en-US" sz="2200" b="1" dirty="0" smtClean="0">
                          <a:solidFill>
                            <a:schemeClr val="tx1"/>
                          </a:solidFill>
                          <a:latin typeface="+mn-lt"/>
                        </a:rPr>
                        <a:t>Score,</a:t>
                      </a:r>
                      <a:r>
                        <a:rPr lang="en-US" sz="2200" b="1" baseline="0" dirty="0" smtClean="0">
                          <a:solidFill>
                            <a:schemeClr val="tx1"/>
                          </a:solidFill>
                          <a:latin typeface="+mn-lt"/>
                        </a:rPr>
                        <a:t> </a:t>
                      </a:r>
                      <a:r>
                        <a:rPr lang="en-US" sz="2200" b="1" i="1" baseline="0" dirty="0" smtClean="0">
                          <a:solidFill>
                            <a:schemeClr val="tx1"/>
                          </a:solidFill>
                          <a:latin typeface="+mn-lt"/>
                        </a:rPr>
                        <a:t>x</a:t>
                      </a:r>
                      <a:endParaRPr lang="en-US" sz="2200" b="1" i="1" dirty="0">
                        <a:solidFill>
                          <a:schemeClr val="tx1"/>
                        </a:solidFill>
                        <a:latin typeface="+mn-lt"/>
                      </a:endParaRPr>
                    </a:p>
                  </a:txBody>
                  <a:tcPr marL="91438" marR="91438" marT="45699" marB="45699">
                    <a:lnB w="12700" cap="flat" cmpd="sng" algn="ctr">
                      <a:solidFill>
                        <a:schemeClr val="tx1"/>
                      </a:solidFill>
                      <a:prstDash val="solid"/>
                      <a:round/>
                      <a:headEnd type="none" w="med" len="med"/>
                      <a:tailEnd type="none" w="med" len="med"/>
                    </a:lnB>
                    <a:noFill/>
                  </a:tcPr>
                </a:tc>
                <a:tc>
                  <a:txBody>
                    <a:bodyPr/>
                    <a:lstStyle/>
                    <a:p>
                      <a:pPr algn="ctr"/>
                      <a:r>
                        <a:rPr lang="en-US" sz="2200" b="1" dirty="0" smtClean="0">
                          <a:solidFill>
                            <a:schemeClr val="tx1"/>
                          </a:solidFill>
                          <a:latin typeface="+mn-lt"/>
                        </a:rPr>
                        <a:t>Weight, </a:t>
                      </a:r>
                      <a:r>
                        <a:rPr lang="en-US" sz="2200" b="1" i="1" dirty="0" smtClean="0">
                          <a:solidFill>
                            <a:schemeClr val="tx1"/>
                          </a:solidFill>
                          <a:latin typeface="+mn-lt"/>
                        </a:rPr>
                        <a:t>w</a:t>
                      </a:r>
                      <a:endParaRPr lang="en-US" sz="2200" b="1" i="1" dirty="0">
                        <a:solidFill>
                          <a:schemeClr val="tx1"/>
                        </a:solidFill>
                        <a:latin typeface="+mn-lt"/>
                      </a:endParaRPr>
                    </a:p>
                  </a:txBody>
                  <a:tcPr marL="91438" marR="91438" marT="45699" marB="45699">
                    <a:lnB w="12700" cap="flat" cmpd="sng" algn="ctr">
                      <a:solidFill>
                        <a:schemeClr val="tx1"/>
                      </a:solidFill>
                      <a:prstDash val="solid"/>
                      <a:round/>
                      <a:headEnd type="none" w="med" len="med"/>
                      <a:tailEnd type="none" w="med" len="med"/>
                    </a:lnB>
                    <a:noFill/>
                  </a:tcPr>
                </a:tc>
                <a:tc>
                  <a:txBody>
                    <a:bodyPr/>
                    <a:lstStyle/>
                    <a:p>
                      <a:pPr algn="ctr"/>
                      <a:r>
                        <a:rPr lang="en-US" sz="2200" b="1" i="1" dirty="0" smtClean="0">
                          <a:solidFill>
                            <a:schemeClr val="tx1"/>
                          </a:solidFill>
                          <a:latin typeface="+mn-lt"/>
                        </a:rPr>
                        <a:t>X ∙ w</a:t>
                      </a:r>
                      <a:endParaRPr lang="en-US" sz="2200" b="1" i="1" dirty="0">
                        <a:solidFill>
                          <a:schemeClr val="tx1"/>
                        </a:solidFill>
                        <a:latin typeface="+mn-lt"/>
                      </a:endParaRPr>
                    </a:p>
                  </a:txBody>
                  <a:tcPr marL="91438" marR="91438" marT="45699" marB="45699">
                    <a:lnB w="12700" cap="flat" cmpd="sng" algn="ctr">
                      <a:solidFill>
                        <a:schemeClr val="tx1"/>
                      </a:solidFill>
                      <a:prstDash val="solid"/>
                      <a:round/>
                      <a:headEnd type="none" w="med" len="med"/>
                      <a:tailEnd type="none" w="med" len="med"/>
                    </a:lnB>
                    <a:noFill/>
                  </a:tcPr>
                </a:tc>
              </a:tr>
              <a:tr h="381000">
                <a:tc>
                  <a:txBody>
                    <a:bodyPr/>
                    <a:lstStyle/>
                    <a:p>
                      <a:r>
                        <a:rPr lang="en-US" sz="2200" dirty="0" smtClean="0">
                          <a:latin typeface="+mn-lt"/>
                        </a:rPr>
                        <a:t>Test Mean</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dirty="0" smtClean="0">
                          <a:latin typeface="+mn-lt"/>
                        </a:rPr>
                        <a:t>86</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200" dirty="0" smtClean="0">
                          <a:latin typeface="+mn-lt"/>
                        </a:rPr>
                        <a:t>0.50</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2200" dirty="0" smtClean="0">
                          <a:solidFill>
                            <a:schemeClr val="tx1"/>
                          </a:solidFill>
                          <a:latin typeface="+mn-lt"/>
                        </a:rPr>
                        <a:t>86(0.50) = 43.0</a:t>
                      </a:r>
                      <a:endParaRPr lang="en-US" sz="2200" dirty="0">
                        <a:solidFill>
                          <a:schemeClr val="tx1"/>
                        </a:solidFill>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81000">
                <a:tc>
                  <a:txBody>
                    <a:bodyPr/>
                    <a:lstStyle/>
                    <a:p>
                      <a:r>
                        <a:rPr lang="en-US" sz="2200" dirty="0" smtClean="0">
                          <a:latin typeface="+mn-lt"/>
                        </a:rPr>
                        <a:t>Midterm</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200" dirty="0" smtClean="0">
                          <a:latin typeface="+mn-lt"/>
                        </a:rPr>
                        <a:t>96</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200" dirty="0" smtClean="0">
                          <a:latin typeface="+mn-lt"/>
                        </a:rPr>
                        <a:t>0.15</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2200" dirty="0" smtClean="0">
                          <a:solidFill>
                            <a:schemeClr val="tx1"/>
                          </a:solidFill>
                          <a:latin typeface="+mn-lt"/>
                        </a:rPr>
                        <a:t>96(0.15) = 14.4</a:t>
                      </a:r>
                      <a:endParaRPr lang="en-US" sz="2200" dirty="0">
                        <a:solidFill>
                          <a:schemeClr val="tx1"/>
                        </a:solidFill>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81000">
                <a:tc>
                  <a:txBody>
                    <a:bodyPr/>
                    <a:lstStyle/>
                    <a:p>
                      <a:r>
                        <a:rPr lang="en-US" sz="2200" dirty="0" smtClean="0">
                          <a:latin typeface="+mn-lt"/>
                        </a:rPr>
                        <a:t>Final Exam</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200" dirty="0" smtClean="0">
                          <a:latin typeface="+mn-lt"/>
                        </a:rPr>
                        <a:t>82</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200" dirty="0" smtClean="0">
                          <a:latin typeface="+mn-lt"/>
                        </a:rPr>
                        <a:t>0.20</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2200" dirty="0" smtClean="0">
                          <a:solidFill>
                            <a:schemeClr val="tx1"/>
                          </a:solidFill>
                          <a:latin typeface="+mn-lt"/>
                        </a:rPr>
                        <a:t>82(0.20) = 16.4</a:t>
                      </a:r>
                      <a:endParaRPr lang="en-US" sz="2200" dirty="0">
                        <a:solidFill>
                          <a:schemeClr val="tx1"/>
                        </a:solidFill>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81000">
                <a:tc>
                  <a:txBody>
                    <a:bodyPr/>
                    <a:lstStyle/>
                    <a:p>
                      <a:r>
                        <a:rPr lang="en-US" sz="2200" dirty="0" smtClean="0">
                          <a:latin typeface="+mn-lt"/>
                        </a:rPr>
                        <a:t>Computer Lab</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mn-lt"/>
                        </a:rPr>
                        <a:t>98</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mn-lt"/>
                        </a:rPr>
                        <a:t>0.10</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solidFill>
                            <a:schemeClr val="tx1"/>
                          </a:solidFill>
                          <a:latin typeface="+mn-lt"/>
                        </a:rPr>
                        <a:t>98(0.10) = 9.8</a:t>
                      </a:r>
                      <a:endParaRPr lang="en-US" sz="2200" dirty="0">
                        <a:solidFill>
                          <a:schemeClr val="tx1"/>
                        </a:solidFill>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r>
                        <a:rPr lang="en-US" sz="2200" dirty="0" smtClean="0">
                          <a:latin typeface="+mn-lt"/>
                        </a:rPr>
                        <a:t>Homework</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mn-lt"/>
                        </a:rPr>
                        <a:t>100</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mn-lt"/>
                        </a:rPr>
                        <a:t>0.05</a:t>
                      </a:r>
                      <a:endParaRPr lang="en-US" sz="2200" dirty="0">
                        <a:latin typeface="+mn-lt"/>
                      </a:endParaRPr>
                    </a:p>
                  </a:txBody>
                  <a:tcPr marL="91438" marR="91438"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solidFill>
                            <a:schemeClr val="tx1"/>
                          </a:solidFill>
                          <a:latin typeface="+mn-lt"/>
                        </a:rPr>
                        <a:t>100(0.05) = 5.0</a:t>
                      </a:r>
                      <a:endParaRPr lang="en-US" sz="2200" dirty="0">
                        <a:solidFill>
                          <a:schemeClr val="tx1"/>
                        </a:solidFill>
                        <a:latin typeface="+mn-lt"/>
                      </a:endParaRPr>
                    </a:p>
                  </a:txBody>
                  <a:tcPr marL="91438" marR="91438" marT="45699" marB="45699">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r>
              <a:tr h="381000">
                <a:tc>
                  <a:txBody>
                    <a:bodyPr/>
                    <a:lstStyle/>
                    <a:p>
                      <a:r>
                        <a:rPr lang="en-US" sz="2200" dirty="0" smtClean="0">
                          <a:solidFill>
                            <a:schemeClr val="bg1"/>
                          </a:solidFill>
                          <a:latin typeface="+mn-lt"/>
                        </a:rPr>
                        <a:t>blank</a:t>
                      </a:r>
                      <a:endParaRPr lang="en-US" sz="2200" dirty="0">
                        <a:solidFill>
                          <a:schemeClr val="bg1"/>
                        </a:solidFill>
                        <a:latin typeface="+mn-lt"/>
                      </a:endParaRPr>
                    </a:p>
                  </a:txBody>
                  <a:tcPr marL="91438" marR="91438" marT="45699" marB="45699">
                    <a:lnT w="12700" cap="flat" cmpd="sng" algn="ctr">
                      <a:solidFill>
                        <a:schemeClr val="tx1"/>
                      </a:solidFill>
                      <a:prstDash val="solid"/>
                      <a:round/>
                      <a:headEnd type="none" w="med" len="med"/>
                      <a:tailEnd type="none" w="med" len="med"/>
                    </a:lnT>
                  </a:tcPr>
                </a:tc>
                <a:tc>
                  <a:txBody>
                    <a:bodyPr/>
                    <a:lstStyle/>
                    <a:p>
                      <a:pPr algn="ctr"/>
                      <a:r>
                        <a:rPr lang="en-US" sz="2200" dirty="0" smtClean="0">
                          <a:solidFill>
                            <a:schemeClr val="bg1"/>
                          </a:solidFill>
                          <a:latin typeface="+mn-lt"/>
                        </a:rPr>
                        <a:t>blank</a:t>
                      </a:r>
                      <a:endParaRPr lang="en-US" sz="2200" dirty="0">
                        <a:solidFill>
                          <a:schemeClr val="bg1"/>
                        </a:solidFill>
                        <a:latin typeface="+mn-lt"/>
                      </a:endParaRPr>
                    </a:p>
                  </a:txBody>
                  <a:tcPr marL="91438" marR="91438" marT="45699" marB="45699">
                    <a:lnT w="12700" cap="flat" cmpd="sng" algn="ctr">
                      <a:solidFill>
                        <a:schemeClr val="tx1"/>
                      </a:solidFill>
                      <a:prstDash val="solid"/>
                      <a:round/>
                      <a:headEnd type="none" w="med" len="med"/>
                      <a:tailEnd type="none" w="med" len="med"/>
                    </a:lnT>
                  </a:tcPr>
                </a:tc>
                <a:tc>
                  <a:txBody>
                    <a:bodyPr/>
                    <a:lstStyle/>
                    <a:p>
                      <a:pPr algn="ctr"/>
                      <a:r>
                        <a:rPr lang="el-GR" sz="2200" dirty="0" smtClean="0">
                          <a:latin typeface="+mn-lt"/>
                          <a:cs typeface="Times New Roman"/>
                        </a:rPr>
                        <a:t>Σ</a:t>
                      </a:r>
                      <a:r>
                        <a:rPr lang="en-US" sz="2200" i="1" dirty="0" smtClean="0">
                          <a:latin typeface="+mn-lt"/>
                          <a:cs typeface="Times New Roman"/>
                        </a:rPr>
                        <a:t>w = </a:t>
                      </a:r>
                      <a:r>
                        <a:rPr lang="en-US" sz="2200" i="0" dirty="0" smtClean="0">
                          <a:latin typeface="+mn-lt"/>
                          <a:cs typeface="Times New Roman"/>
                        </a:rPr>
                        <a:t>1</a:t>
                      </a:r>
                      <a:endParaRPr lang="en-US" sz="2200" i="0" dirty="0">
                        <a:latin typeface="+mn-lt"/>
                      </a:endParaRPr>
                    </a:p>
                  </a:txBody>
                  <a:tcPr marL="91438" marR="91438" marT="45699" marB="45699">
                    <a:lnT w="12700" cap="flat" cmpd="sng" algn="ctr">
                      <a:solidFill>
                        <a:schemeClr val="tx1"/>
                      </a:solidFill>
                      <a:prstDash val="solid"/>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l-GR" sz="2200" dirty="0" smtClean="0">
                          <a:solidFill>
                            <a:schemeClr val="tx1"/>
                          </a:solidFill>
                          <a:latin typeface="+mn-lt"/>
                          <a:cs typeface="Times New Roman"/>
                        </a:rPr>
                        <a:t>Σ</a:t>
                      </a:r>
                      <a:r>
                        <a:rPr lang="en-US" sz="2200" i="0" dirty="0" smtClean="0">
                          <a:solidFill>
                            <a:schemeClr val="tx1"/>
                          </a:solidFill>
                          <a:latin typeface="+mn-lt"/>
                          <a:cs typeface="Times New Roman"/>
                        </a:rPr>
                        <a:t>(</a:t>
                      </a:r>
                      <a:r>
                        <a:rPr lang="en-US" sz="2200" i="1" dirty="0" smtClean="0">
                          <a:solidFill>
                            <a:schemeClr val="tx1"/>
                          </a:solidFill>
                          <a:latin typeface="+mn-lt"/>
                        </a:rPr>
                        <a:t>x ∙ w</a:t>
                      </a:r>
                      <a:r>
                        <a:rPr lang="en-US" sz="2200" i="0" dirty="0" smtClean="0">
                          <a:solidFill>
                            <a:schemeClr val="tx1"/>
                          </a:solidFill>
                          <a:latin typeface="+mn-lt"/>
                        </a:rPr>
                        <a:t>)</a:t>
                      </a:r>
                      <a:r>
                        <a:rPr lang="en-US" sz="2200" i="1" dirty="0" smtClean="0">
                          <a:solidFill>
                            <a:schemeClr val="tx1"/>
                          </a:solidFill>
                          <a:latin typeface="+mn-lt"/>
                          <a:cs typeface="Times New Roman"/>
                        </a:rPr>
                        <a:t> = </a:t>
                      </a:r>
                      <a:r>
                        <a:rPr lang="en-US" sz="2200" i="0" dirty="0" smtClean="0">
                          <a:solidFill>
                            <a:schemeClr val="tx1"/>
                          </a:solidFill>
                          <a:latin typeface="+mn-lt"/>
                          <a:cs typeface="Times New Roman"/>
                        </a:rPr>
                        <a:t>88.6</a:t>
                      </a:r>
                      <a:endParaRPr lang="en-US" sz="2200" i="0" dirty="0" smtClean="0">
                        <a:solidFill>
                          <a:schemeClr val="tx1"/>
                        </a:solidFill>
                        <a:latin typeface="+mn-lt"/>
                      </a:endParaRPr>
                    </a:p>
                  </a:txBody>
                  <a:tcPr marL="91438" marR="91438" marT="45699" marB="45699"/>
                </a:tc>
              </a:tr>
            </a:tbl>
          </a:graphicData>
        </a:graphic>
      </p:graphicFrame>
      <p:pic>
        <p:nvPicPr>
          <p:cNvPr id="4" name="Picture 3" descr="X bar = fraction sigma, x times w, over sigma w = 88.6 over 1 = 88.6. Your weighted mean for the course is 88.6. You did not get an 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002041"/>
            <a:ext cx="7059607" cy="1453448"/>
          </a:xfrm>
          <a:prstGeom prst="rect">
            <a:avLst/>
          </a:prstGeom>
        </p:spPr>
      </p:pic>
    </p:spTree>
    <p:extLst>
      <p:ext uri="{BB962C8B-B14F-4D97-AF65-F5344CB8AC3E}">
        <p14:creationId xmlns:p14="http://schemas.microsoft.com/office/powerpoint/2010/main" val="68182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Mean of Grouped Data</a:t>
            </a:r>
            <a:endParaRPr lang="en-US" sz="3600" dirty="0">
              <a:latin typeface="+mj-lt"/>
            </a:endParaRPr>
          </a:p>
        </p:txBody>
      </p:sp>
      <p:pic>
        <p:nvPicPr>
          <p:cNvPr id="5" name="Picture 4" descr="Mean of a Frequency Distribution: Approximated by x bar = fraction sigma, x times f, over n, n = sigma 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5604897" cy="2055429"/>
          </a:xfrm>
          <a:prstGeom prst="rect">
            <a:avLst/>
          </a:prstGeom>
        </p:spPr>
      </p:pic>
      <p:sp>
        <p:nvSpPr>
          <p:cNvPr id="3" name="Content Placeholder 2"/>
          <p:cNvSpPr>
            <a:spLocks noGrp="1"/>
          </p:cNvSpPr>
          <p:nvPr>
            <p:ph idx="1"/>
          </p:nvPr>
        </p:nvSpPr>
        <p:spPr>
          <a:xfrm>
            <a:off x="457200" y="3886200"/>
            <a:ext cx="8229600" cy="838199"/>
          </a:xfrm>
        </p:spPr>
        <p:txBody>
          <a:bodyPr/>
          <a:lstStyle/>
          <a:p>
            <a:pPr marL="0" indent="0">
              <a:buNone/>
            </a:pPr>
            <a:r>
              <a:rPr lang="en-US" altLang="en-US" sz="2600" dirty="0" smtClean="0"/>
              <a:t>where </a:t>
            </a:r>
            <a:r>
              <a:rPr lang="en-US" altLang="en-US" sz="2600" i="1" dirty="0"/>
              <a:t>x</a:t>
            </a:r>
            <a:r>
              <a:rPr lang="en-US" altLang="en-US" sz="2600" dirty="0"/>
              <a:t> and</a:t>
            </a:r>
            <a:r>
              <a:rPr lang="en-US" altLang="en-US" sz="2600" i="1" dirty="0"/>
              <a:t> f</a:t>
            </a:r>
            <a:r>
              <a:rPr lang="en-US" altLang="en-US" sz="2600" dirty="0"/>
              <a:t> </a:t>
            </a:r>
            <a:r>
              <a:rPr lang="en-US" altLang="en-US" sz="2600" dirty="0" smtClean="0"/>
              <a:t>are </a:t>
            </a:r>
            <a:r>
              <a:rPr lang="en-US" altLang="en-US" sz="2600" dirty="0"/>
              <a:t>the midpoints and frequencies of a class, </a:t>
            </a:r>
            <a:r>
              <a:rPr lang="en-US" altLang="en-US" sz="2600" dirty="0" smtClean="0"/>
              <a:t>respectively</a:t>
            </a:r>
            <a:endParaRPr lang="en-US" altLang="en-US" sz="2600" dirty="0"/>
          </a:p>
        </p:txBody>
      </p:sp>
    </p:spTree>
    <p:extLst>
      <p:ext uri="{BB962C8B-B14F-4D97-AF65-F5344CB8AC3E}">
        <p14:creationId xmlns:p14="http://schemas.microsoft.com/office/powerpoint/2010/main" val="355608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Finding the Mean of a Frequency Distribution</a:t>
            </a:r>
            <a:endParaRPr lang="en-US" sz="3600" dirty="0">
              <a:latin typeface="+mj-lt"/>
            </a:endParaRPr>
          </a:p>
        </p:txBody>
      </p:sp>
      <p:pic>
        <p:nvPicPr>
          <p:cNvPr id="9" name="Picture 8" descr="A table lists corresponding states in words and in symbols, as follows. 1. In words: find the midpoint of each class; in symbols: x = fraction lower limit + upper limit over 2. 2. In words: find the sum of the products of the midpoints and the frequencies; in symbols: sigma, x times f. 3. In words: find the sum of the frequencies; in symbols: n = sigma f. 4. In words: find the mean of the frequency distribution; in symbols: x bar = fraction sigma, x times f over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769" y="1580514"/>
            <a:ext cx="8114836" cy="4134486"/>
          </a:xfrm>
          <a:prstGeom prst="rect">
            <a:avLst/>
          </a:prstGeom>
        </p:spPr>
      </p:pic>
    </p:spTree>
    <p:extLst>
      <p:ext uri="{BB962C8B-B14F-4D97-AF65-F5344CB8AC3E}">
        <p14:creationId xmlns:p14="http://schemas.microsoft.com/office/powerpoint/2010/main" val="216813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Find the Mean of </a:t>
            </a:r>
            <a:r>
              <a:rPr lang="en-US" sz="3600" dirty="0" smtClean="0">
                <a:latin typeface="+mj-lt"/>
              </a:rPr>
              <a:t>a Frequency Distribution </a:t>
            </a:r>
            <a:r>
              <a:rPr lang="en-US" sz="2000" b="0" dirty="0" smtClean="0">
                <a:latin typeface="+mj-lt"/>
              </a:rPr>
              <a:t>(1 of 2)</a:t>
            </a:r>
            <a:endParaRPr lang="en-US" sz="2000" b="0" dirty="0">
              <a:latin typeface="+mj-lt"/>
            </a:endParaRPr>
          </a:p>
        </p:txBody>
      </p:sp>
      <p:sp>
        <p:nvSpPr>
          <p:cNvPr id="3" name="Content Placeholder 2"/>
          <p:cNvSpPr>
            <a:spLocks noGrp="1"/>
          </p:cNvSpPr>
          <p:nvPr>
            <p:ph idx="1"/>
          </p:nvPr>
        </p:nvSpPr>
        <p:spPr>
          <a:xfrm>
            <a:off x="457200" y="1600200"/>
            <a:ext cx="8229600" cy="1066800"/>
          </a:xfrm>
        </p:spPr>
        <p:txBody>
          <a:bodyPr/>
          <a:lstStyle/>
          <a:p>
            <a:pPr marL="0" indent="0">
              <a:buNone/>
            </a:pPr>
            <a:r>
              <a:rPr lang="en-US" altLang="en-US" sz="2400" dirty="0"/>
              <a:t>Use the frequency distribution to approximate the mean number of minutes that a sample of Internet subscribers spent online during their most recent session.</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934245390"/>
              </p:ext>
            </p:extLst>
          </p:nvPr>
        </p:nvGraphicFramePr>
        <p:xfrm>
          <a:off x="2088335" y="2803738"/>
          <a:ext cx="4953000" cy="3413840"/>
        </p:xfrm>
        <a:graphic>
          <a:graphicData uri="http://schemas.openxmlformats.org/drawingml/2006/table">
            <a:tbl>
              <a:tblPr firstRow="1" bandRow="1">
                <a:tableStyleId>{2D5ABB26-0587-4C30-8999-92F81FD0307C}</a:tableStyleId>
              </a:tblPr>
              <a:tblGrid>
                <a:gridCol w="1371600"/>
                <a:gridCol w="1371600"/>
                <a:gridCol w="2209800"/>
              </a:tblGrid>
              <a:tr h="392483">
                <a:tc>
                  <a:txBody>
                    <a:bodyPr/>
                    <a:lstStyle/>
                    <a:p>
                      <a:pPr algn="ctr"/>
                      <a:r>
                        <a:rPr lang="en-US" sz="2200" b="1" dirty="0" smtClean="0">
                          <a:solidFill>
                            <a:schemeClr val="tx1"/>
                          </a:solidFill>
                        </a:rPr>
                        <a:t>Class</a:t>
                      </a:r>
                      <a:endParaRPr lang="en-US" sz="2200" b="1" dirty="0">
                        <a:solidFill>
                          <a:schemeClr val="tx1"/>
                        </a:solidFill>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1" i="0" dirty="0" smtClean="0">
                          <a:solidFill>
                            <a:schemeClr val="tx1"/>
                          </a:solidFill>
                        </a:rPr>
                        <a:t>Midpoint</a:t>
                      </a:r>
                      <a:endParaRPr lang="en-US" sz="2200" b="1" i="0" dirty="0">
                        <a:solidFill>
                          <a:schemeClr val="tx1"/>
                        </a:solidFill>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1" dirty="0" smtClean="0">
                          <a:solidFill>
                            <a:schemeClr val="tx1"/>
                          </a:solidFill>
                        </a:rPr>
                        <a:t>Frequency,</a:t>
                      </a:r>
                      <a:r>
                        <a:rPr lang="en-US" sz="2200" b="1" baseline="0" dirty="0" smtClean="0">
                          <a:solidFill>
                            <a:schemeClr val="tx1"/>
                          </a:solidFill>
                        </a:rPr>
                        <a:t> </a:t>
                      </a:r>
                      <a:r>
                        <a:rPr lang="en-US" sz="2200" b="1" i="1" baseline="0" dirty="0" smtClean="0">
                          <a:solidFill>
                            <a:schemeClr val="tx1"/>
                          </a:solidFill>
                        </a:rPr>
                        <a:t>f</a:t>
                      </a:r>
                      <a:endParaRPr lang="en-US" sz="2200" b="1" i="1" dirty="0">
                        <a:solidFill>
                          <a:schemeClr val="tx1"/>
                        </a:solidFill>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483">
                <a:tc>
                  <a:txBody>
                    <a:bodyPr/>
                    <a:lstStyle/>
                    <a:p>
                      <a:pPr algn="ctr"/>
                      <a:r>
                        <a:rPr lang="en-US" sz="2200" dirty="0" smtClean="0"/>
                        <a:t> 7 – 18</a:t>
                      </a:r>
                      <a:endParaRPr lang="en-US" sz="2200" dirty="0"/>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200" i="0" dirty="0" smtClean="0">
                          <a:latin typeface="+mn-lt"/>
                        </a:rPr>
                        <a:t>12.5</a:t>
                      </a:r>
                      <a:endParaRPr lang="en-US" sz="2200" i="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mn-lt"/>
                        </a:rPr>
                        <a:t>6</a:t>
                      </a:r>
                      <a:endParaRPr lang="en-US" sz="220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92483">
                <a:tc>
                  <a:txBody>
                    <a:bodyPr/>
                    <a:lstStyle/>
                    <a:p>
                      <a:pPr algn="ctr"/>
                      <a:r>
                        <a:rPr lang="en-US" sz="2200" dirty="0" smtClean="0"/>
                        <a:t>19 – 30</a:t>
                      </a:r>
                      <a:endParaRPr lang="en-US" sz="2200" dirty="0"/>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latin typeface="+mn-lt"/>
                        </a:rPr>
                        <a:t>24.5</a:t>
                      </a:r>
                      <a:endParaRPr lang="en-US" sz="2200" i="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mn-lt"/>
                        </a:rPr>
                        <a:t>10</a:t>
                      </a:r>
                      <a:endParaRPr lang="en-US" sz="220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2483">
                <a:tc>
                  <a:txBody>
                    <a:bodyPr/>
                    <a:lstStyle/>
                    <a:p>
                      <a:pPr algn="ctr"/>
                      <a:r>
                        <a:rPr lang="en-US" sz="2200" dirty="0" smtClean="0"/>
                        <a:t>31 – 42</a:t>
                      </a:r>
                      <a:endParaRPr lang="en-US" sz="2200" dirty="0"/>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latin typeface="+mn-lt"/>
                        </a:rPr>
                        <a:t>36.5</a:t>
                      </a:r>
                      <a:endParaRPr lang="en-US" sz="2200" i="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mn-lt"/>
                        </a:rPr>
                        <a:t>13</a:t>
                      </a:r>
                      <a:endParaRPr lang="en-US" sz="220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2483">
                <a:tc>
                  <a:txBody>
                    <a:bodyPr/>
                    <a:lstStyle/>
                    <a:p>
                      <a:pPr algn="ctr"/>
                      <a:r>
                        <a:rPr lang="en-US" sz="2200" dirty="0" smtClean="0"/>
                        <a:t>43 – 54</a:t>
                      </a:r>
                      <a:endParaRPr lang="en-US" sz="2200" dirty="0"/>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latin typeface="+mn-lt"/>
                        </a:rPr>
                        <a:t>48.5</a:t>
                      </a:r>
                      <a:endParaRPr lang="en-US" sz="2200" i="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mn-lt"/>
                        </a:rPr>
                        <a:t>8</a:t>
                      </a:r>
                      <a:endParaRPr lang="en-US" sz="220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2483">
                <a:tc>
                  <a:txBody>
                    <a:bodyPr/>
                    <a:lstStyle/>
                    <a:p>
                      <a:pPr algn="ctr"/>
                      <a:r>
                        <a:rPr lang="en-US" sz="2200" dirty="0" smtClean="0"/>
                        <a:t>55 – 66</a:t>
                      </a:r>
                      <a:endParaRPr lang="en-US" sz="2200" dirty="0"/>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latin typeface="+mn-lt"/>
                        </a:rPr>
                        <a:t>60.5</a:t>
                      </a:r>
                      <a:endParaRPr lang="en-US" sz="2200" i="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mn-lt"/>
                        </a:rPr>
                        <a:t>5</a:t>
                      </a:r>
                      <a:endParaRPr lang="en-US" sz="220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2483">
                <a:tc>
                  <a:txBody>
                    <a:bodyPr/>
                    <a:lstStyle/>
                    <a:p>
                      <a:pPr algn="ctr"/>
                      <a:r>
                        <a:rPr lang="en-US" sz="2200" dirty="0" smtClean="0"/>
                        <a:t>67 – 78</a:t>
                      </a:r>
                      <a:endParaRPr lang="en-US" sz="2200" dirty="0"/>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latin typeface="+mn-lt"/>
                        </a:rPr>
                        <a:t>72.5</a:t>
                      </a:r>
                      <a:endParaRPr lang="en-US" sz="2200" i="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mn-lt"/>
                        </a:rPr>
                        <a:t>6</a:t>
                      </a:r>
                      <a:endParaRPr lang="en-US" sz="220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2483">
                <a:tc>
                  <a:txBody>
                    <a:bodyPr/>
                    <a:lstStyle/>
                    <a:p>
                      <a:pPr algn="ctr"/>
                      <a:r>
                        <a:rPr lang="en-US" sz="2200" dirty="0" smtClean="0"/>
                        <a:t>79 – 90</a:t>
                      </a:r>
                      <a:endParaRPr lang="en-US" sz="2200" dirty="0"/>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200" i="0" dirty="0" smtClean="0">
                          <a:latin typeface="+mn-lt"/>
                        </a:rPr>
                        <a:t>84.5</a:t>
                      </a:r>
                      <a:endParaRPr lang="en-US" sz="2200" i="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mn-lt"/>
                        </a:rPr>
                        <a:t>2</a:t>
                      </a:r>
                      <a:endParaRPr lang="en-US" sz="2200" dirty="0">
                        <a:latin typeface="+mn-lt"/>
                      </a:endParaRPr>
                    </a:p>
                  </a:txBody>
                  <a:tcPr marL="91458" marR="9145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5198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ltLang="en-US" sz="4000" dirty="0">
                <a:latin typeface="+mj-lt"/>
              </a:rPr>
              <a:t>Section 2.3</a:t>
            </a:r>
            <a:endParaRPr lang="en-US" sz="4000" dirty="0">
              <a:latin typeface="+mj-lt"/>
            </a:endParaRPr>
          </a:p>
        </p:txBody>
      </p:sp>
      <p:sp>
        <p:nvSpPr>
          <p:cNvPr id="3" name="Subtitle 2"/>
          <p:cNvSpPr>
            <a:spLocks noGrp="1"/>
          </p:cNvSpPr>
          <p:nvPr>
            <p:ph type="subTitle" idx="1"/>
          </p:nvPr>
        </p:nvSpPr>
        <p:spPr/>
        <p:txBody>
          <a:bodyPr/>
          <a:lstStyle/>
          <a:p>
            <a:pPr algn="ctr"/>
            <a:r>
              <a:rPr lang="en-US" sz="3600" dirty="0"/>
              <a:t>Measures of Central Tendency</a:t>
            </a:r>
          </a:p>
        </p:txBody>
      </p:sp>
    </p:spTree>
    <p:extLst>
      <p:ext uri="{BB962C8B-B14F-4D97-AF65-F5344CB8AC3E}">
        <p14:creationId xmlns:p14="http://schemas.microsoft.com/office/powerpoint/2010/main" val="249898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2"/>
            <a:ext cx="8229600" cy="1097280"/>
          </a:xfrm>
        </p:spPr>
        <p:txBody>
          <a:bodyPr/>
          <a:lstStyle/>
          <a:p>
            <a:r>
              <a:rPr lang="en-US" sz="3600" dirty="0">
                <a:latin typeface="+mj-lt"/>
              </a:rPr>
              <a:t>Example: Find the Mean of </a:t>
            </a:r>
            <a:r>
              <a:rPr lang="en-US" sz="3600" dirty="0" smtClean="0">
                <a:latin typeface="+mj-lt"/>
              </a:rPr>
              <a:t>a Frequency Distribution </a:t>
            </a:r>
            <a:r>
              <a:rPr lang="en-US" sz="2000" b="0" dirty="0" smtClean="0">
                <a:latin typeface="+mj-lt"/>
              </a:rPr>
              <a:t>(2 of 2)</a:t>
            </a:r>
            <a:endParaRPr lang="en-US" sz="2000" b="0" dirty="0">
              <a:latin typeface="+mj-lt"/>
            </a:endParaRPr>
          </a:p>
        </p:txBody>
      </p:sp>
      <p:pic>
        <p:nvPicPr>
          <p:cNvPr id="5" name="Picture 1"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91781"/>
            <a:ext cx="1399231" cy="25606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725662007"/>
              </p:ext>
            </p:extLst>
          </p:nvPr>
        </p:nvGraphicFramePr>
        <p:xfrm>
          <a:off x="483231" y="1875096"/>
          <a:ext cx="7472504" cy="3839904"/>
        </p:xfrm>
        <a:graphic>
          <a:graphicData uri="http://schemas.openxmlformats.org/drawingml/2006/table">
            <a:tbl>
              <a:tblPr firstRow="1" bandRow="1">
                <a:tableStyleId>{2D5ABB26-0587-4C30-8999-92F81FD0307C}</a:tableStyleId>
              </a:tblPr>
              <a:tblGrid>
                <a:gridCol w="1147904"/>
                <a:gridCol w="1828800"/>
                <a:gridCol w="1905000"/>
                <a:gridCol w="2590800"/>
              </a:tblGrid>
              <a:tr h="396169">
                <a:tc>
                  <a:txBody>
                    <a:bodyPr/>
                    <a:lstStyle/>
                    <a:p>
                      <a:pPr algn="ctr"/>
                      <a:r>
                        <a:rPr lang="en-US" sz="2200" b="1" dirty="0" smtClean="0">
                          <a:solidFill>
                            <a:schemeClr val="tx1"/>
                          </a:solidFill>
                          <a:latin typeface="+mn-lt"/>
                        </a:rPr>
                        <a:t>Class</a:t>
                      </a:r>
                      <a:endParaRPr lang="en-US" sz="2200" b="1" dirty="0">
                        <a:solidFill>
                          <a:schemeClr val="tx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1" i="0" dirty="0" smtClean="0">
                          <a:solidFill>
                            <a:schemeClr val="tx1"/>
                          </a:solidFill>
                          <a:latin typeface="+mn-lt"/>
                        </a:rPr>
                        <a:t>Midpoint, </a:t>
                      </a:r>
                      <a:r>
                        <a:rPr lang="en-US" sz="2200" b="1" i="1" dirty="0" smtClean="0">
                          <a:solidFill>
                            <a:schemeClr val="tx1"/>
                          </a:solidFill>
                          <a:latin typeface="+mn-lt"/>
                        </a:rPr>
                        <a:t>x</a:t>
                      </a:r>
                      <a:endParaRPr lang="en-US" sz="2200" b="1" i="1" dirty="0">
                        <a:solidFill>
                          <a:schemeClr val="tx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1" dirty="0" smtClean="0">
                          <a:solidFill>
                            <a:schemeClr val="tx1"/>
                          </a:solidFill>
                          <a:latin typeface="+mn-lt"/>
                        </a:rPr>
                        <a:t>Frequency,</a:t>
                      </a:r>
                      <a:r>
                        <a:rPr lang="en-US" sz="2200" b="1" baseline="0" dirty="0" smtClean="0">
                          <a:solidFill>
                            <a:schemeClr val="tx1"/>
                          </a:solidFill>
                          <a:latin typeface="+mn-lt"/>
                        </a:rPr>
                        <a:t> </a:t>
                      </a:r>
                      <a:r>
                        <a:rPr lang="en-US" sz="2200" b="1" i="1" baseline="0" dirty="0" smtClean="0">
                          <a:solidFill>
                            <a:schemeClr val="tx1"/>
                          </a:solidFill>
                          <a:latin typeface="+mn-lt"/>
                        </a:rPr>
                        <a:t>f</a:t>
                      </a:r>
                      <a:endParaRPr lang="en-US" sz="2200" b="1" i="1" dirty="0">
                        <a:solidFill>
                          <a:schemeClr val="tx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1" i="0" dirty="0" smtClean="0">
                          <a:solidFill>
                            <a:schemeClr val="tx1"/>
                          </a:solidFill>
                          <a:latin typeface="+mn-lt"/>
                        </a:rPr>
                        <a:t>(</a:t>
                      </a:r>
                      <a:r>
                        <a:rPr lang="en-US" sz="2200" b="1" i="1" dirty="0" smtClean="0">
                          <a:solidFill>
                            <a:schemeClr val="tx1"/>
                          </a:solidFill>
                          <a:latin typeface="+mn-lt"/>
                        </a:rPr>
                        <a:t>x ∙ f</a:t>
                      </a:r>
                      <a:r>
                        <a:rPr lang="en-US" sz="2200" b="1" i="0" dirty="0" smtClean="0">
                          <a:solidFill>
                            <a:schemeClr val="tx1"/>
                          </a:solidFill>
                          <a:latin typeface="+mn-lt"/>
                        </a:rPr>
                        <a:t>)</a:t>
                      </a:r>
                      <a:endParaRPr lang="en-US" sz="2200" b="1" i="0" dirty="0">
                        <a:solidFill>
                          <a:schemeClr val="tx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169">
                <a:tc>
                  <a:txBody>
                    <a:bodyPr/>
                    <a:lstStyle/>
                    <a:p>
                      <a:pPr algn="ctr"/>
                      <a:r>
                        <a:rPr lang="en-US" sz="2200" dirty="0" smtClean="0">
                          <a:latin typeface="+mn-lt"/>
                        </a:rPr>
                        <a:t>  7 – 18</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200" i="0" dirty="0" smtClean="0">
                          <a:latin typeface="+mn-lt"/>
                        </a:rPr>
                        <a:t>12.5</a:t>
                      </a:r>
                      <a:endParaRPr lang="en-US" sz="2200" i="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mn-lt"/>
                        </a:rPr>
                        <a:t>6</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200" i="0" dirty="0" smtClean="0">
                          <a:solidFill>
                            <a:schemeClr val="tx1"/>
                          </a:solidFill>
                          <a:latin typeface="+mn-lt"/>
                        </a:rPr>
                        <a:t>12.5∙6 = 75.0</a:t>
                      </a:r>
                      <a:endParaRPr lang="en-US" sz="2200" i="0" dirty="0">
                        <a:solidFill>
                          <a:schemeClr val="tx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96169">
                <a:tc>
                  <a:txBody>
                    <a:bodyPr/>
                    <a:lstStyle/>
                    <a:p>
                      <a:pPr algn="ctr"/>
                      <a:r>
                        <a:rPr lang="en-US" sz="2200" dirty="0" smtClean="0">
                          <a:latin typeface="+mn-lt"/>
                        </a:rPr>
                        <a:t>19 – 30</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latin typeface="+mn-lt"/>
                        </a:rPr>
                        <a:t>24.5</a:t>
                      </a:r>
                      <a:endParaRPr lang="en-US" sz="2200" i="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mn-lt"/>
                        </a:rPr>
                        <a:t>10</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solidFill>
                            <a:schemeClr val="tx1"/>
                          </a:solidFill>
                          <a:latin typeface="+mn-lt"/>
                        </a:rPr>
                        <a:t>24.5∙10 = 245.0</a:t>
                      </a:r>
                      <a:endParaRPr lang="en-US" sz="2200" i="0" dirty="0">
                        <a:solidFill>
                          <a:schemeClr val="tx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6169">
                <a:tc>
                  <a:txBody>
                    <a:bodyPr/>
                    <a:lstStyle/>
                    <a:p>
                      <a:pPr algn="ctr"/>
                      <a:r>
                        <a:rPr lang="en-US" sz="2200" dirty="0" smtClean="0">
                          <a:latin typeface="+mn-lt"/>
                        </a:rPr>
                        <a:t>31 – 42</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latin typeface="+mn-lt"/>
                        </a:rPr>
                        <a:t>36.5</a:t>
                      </a:r>
                      <a:endParaRPr lang="en-US" sz="2200" i="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mn-lt"/>
                        </a:rPr>
                        <a:t>13</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solidFill>
                            <a:schemeClr val="tx1"/>
                          </a:solidFill>
                          <a:latin typeface="+mn-lt"/>
                        </a:rPr>
                        <a:t>36.5∙13 = 474.5</a:t>
                      </a:r>
                      <a:endParaRPr lang="en-US" sz="2200" i="0" dirty="0">
                        <a:solidFill>
                          <a:schemeClr val="tx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6169">
                <a:tc>
                  <a:txBody>
                    <a:bodyPr/>
                    <a:lstStyle/>
                    <a:p>
                      <a:pPr algn="ctr"/>
                      <a:r>
                        <a:rPr lang="en-US" sz="2200" dirty="0" smtClean="0">
                          <a:latin typeface="+mn-lt"/>
                        </a:rPr>
                        <a:t>43 – 54</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latin typeface="+mn-lt"/>
                        </a:rPr>
                        <a:t>48.5</a:t>
                      </a:r>
                      <a:endParaRPr lang="en-US" sz="2200" i="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mn-lt"/>
                        </a:rPr>
                        <a:t>8</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solidFill>
                            <a:schemeClr val="tx1"/>
                          </a:solidFill>
                          <a:latin typeface="+mn-lt"/>
                        </a:rPr>
                        <a:t>  48.5∙8 = 388.0</a:t>
                      </a:r>
                      <a:endParaRPr lang="en-US" sz="2200" i="0" dirty="0">
                        <a:solidFill>
                          <a:schemeClr val="tx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6169">
                <a:tc>
                  <a:txBody>
                    <a:bodyPr/>
                    <a:lstStyle/>
                    <a:p>
                      <a:pPr algn="ctr"/>
                      <a:r>
                        <a:rPr lang="en-US" sz="2200" dirty="0" smtClean="0">
                          <a:latin typeface="+mn-lt"/>
                        </a:rPr>
                        <a:t>55 – 66</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latin typeface="+mn-lt"/>
                        </a:rPr>
                        <a:t>60.5</a:t>
                      </a:r>
                      <a:endParaRPr lang="en-US" sz="2200" i="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mn-lt"/>
                        </a:rPr>
                        <a:t>5</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solidFill>
                            <a:schemeClr val="tx1"/>
                          </a:solidFill>
                          <a:latin typeface="+mn-lt"/>
                        </a:rPr>
                        <a:t>  60.5∙5 = 302.5</a:t>
                      </a:r>
                      <a:endParaRPr lang="en-US" sz="2200" i="0" dirty="0">
                        <a:solidFill>
                          <a:schemeClr val="tx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6169">
                <a:tc>
                  <a:txBody>
                    <a:bodyPr/>
                    <a:lstStyle/>
                    <a:p>
                      <a:pPr algn="ctr"/>
                      <a:r>
                        <a:rPr lang="en-US" sz="2200" dirty="0" smtClean="0">
                          <a:latin typeface="+mn-lt"/>
                        </a:rPr>
                        <a:t>67 – 78</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latin typeface="+mn-lt"/>
                        </a:rPr>
                        <a:t>72.5</a:t>
                      </a:r>
                      <a:endParaRPr lang="en-US" sz="2200" i="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mn-lt"/>
                        </a:rPr>
                        <a:t>6</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200" i="0" dirty="0" smtClean="0">
                          <a:solidFill>
                            <a:schemeClr val="tx1"/>
                          </a:solidFill>
                          <a:latin typeface="+mn-lt"/>
                        </a:rPr>
                        <a:t>  72.5∙6 = 435.0</a:t>
                      </a:r>
                      <a:endParaRPr lang="en-US" sz="2200" i="0" dirty="0">
                        <a:solidFill>
                          <a:schemeClr val="tx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6169">
                <a:tc>
                  <a:txBody>
                    <a:bodyPr/>
                    <a:lstStyle/>
                    <a:p>
                      <a:pPr algn="ctr"/>
                      <a:r>
                        <a:rPr lang="en-US" sz="2200" dirty="0" smtClean="0">
                          <a:latin typeface="+mn-lt"/>
                        </a:rPr>
                        <a:t>79 – 90</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200" i="0" dirty="0" smtClean="0">
                          <a:latin typeface="+mn-lt"/>
                        </a:rPr>
                        <a:t>84.5</a:t>
                      </a:r>
                      <a:endParaRPr lang="en-US" sz="2200" i="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mn-lt"/>
                        </a:rPr>
                        <a:t>2</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200" i="0" dirty="0" smtClean="0">
                          <a:solidFill>
                            <a:schemeClr val="tx1"/>
                          </a:solidFill>
                          <a:latin typeface="+mn-lt"/>
                        </a:rPr>
                        <a:t>  84.5∙2 = 169.0</a:t>
                      </a:r>
                      <a:endParaRPr lang="en-US" sz="2200" i="0" dirty="0">
                        <a:solidFill>
                          <a:schemeClr val="tx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96169">
                <a:tc>
                  <a:txBody>
                    <a:bodyPr/>
                    <a:lstStyle/>
                    <a:p>
                      <a:pPr algn="ctr"/>
                      <a:r>
                        <a:rPr lang="en-US" sz="2200" i="0" dirty="0" smtClean="0">
                          <a:solidFill>
                            <a:schemeClr val="bg1"/>
                          </a:solidFill>
                          <a:latin typeface="+mn-lt"/>
                        </a:rPr>
                        <a:t>blank</a:t>
                      </a:r>
                      <a:endParaRPr lang="en-US" sz="2200" dirty="0">
                        <a:solidFill>
                          <a:schemeClr val="bg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i="0" dirty="0" smtClean="0">
                          <a:solidFill>
                            <a:schemeClr val="bg1"/>
                          </a:solidFill>
                          <a:latin typeface="+mn-lt"/>
                        </a:rPr>
                        <a:t>blank</a:t>
                      </a:r>
                      <a:endParaRPr lang="en-US" sz="2200" i="0" dirty="0">
                        <a:solidFill>
                          <a:schemeClr val="bg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i="1" dirty="0" smtClean="0">
                          <a:latin typeface="+mn-lt"/>
                        </a:rPr>
                        <a:t>n</a:t>
                      </a:r>
                      <a:r>
                        <a:rPr lang="en-US" sz="2200" dirty="0" smtClean="0">
                          <a:latin typeface="+mn-lt"/>
                        </a:rPr>
                        <a:t> = 50</a:t>
                      </a:r>
                      <a:endParaRPr lang="en-US" sz="2200" dirty="0">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i="0" dirty="0" smtClean="0">
                          <a:solidFill>
                            <a:schemeClr val="tx1"/>
                          </a:solidFill>
                          <a:latin typeface="+mn-lt"/>
                          <a:cs typeface="Times New Roman"/>
                        </a:rPr>
                        <a:t>     </a:t>
                      </a:r>
                      <a:r>
                        <a:rPr lang="el-GR" sz="2200" i="0" dirty="0" smtClean="0">
                          <a:solidFill>
                            <a:schemeClr val="tx1"/>
                          </a:solidFill>
                          <a:latin typeface="+mn-lt"/>
                          <a:cs typeface="Times New Roman"/>
                        </a:rPr>
                        <a:t>Σ</a:t>
                      </a:r>
                      <a:r>
                        <a:rPr lang="en-US" sz="2200" i="0" dirty="0" smtClean="0">
                          <a:solidFill>
                            <a:schemeClr val="tx1"/>
                          </a:solidFill>
                          <a:latin typeface="+mn-lt"/>
                        </a:rPr>
                        <a:t>(</a:t>
                      </a:r>
                      <a:r>
                        <a:rPr lang="en-US" sz="2200" i="1" dirty="0" smtClean="0">
                          <a:solidFill>
                            <a:schemeClr val="tx1"/>
                          </a:solidFill>
                          <a:latin typeface="+mn-lt"/>
                        </a:rPr>
                        <a:t>x ∙ f</a:t>
                      </a:r>
                      <a:r>
                        <a:rPr lang="en-US" sz="2200" i="0" dirty="0" smtClean="0">
                          <a:solidFill>
                            <a:schemeClr val="tx1"/>
                          </a:solidFill>
                          <a:latin typeface="+mn-lt"/>
                        </a:rPr>
                        <a:t>) = 2089.0</a:t>
                      </a:r>
                      <a:endParaRPr lang="en-US" sz="2200" i="0" dirty="0">
                        <a:solidFill>
                          <a:schemeClr val="tx1"/>
                        </a:solidFill>
                        <a:latin typeface="+mn-lt"/>
                      </a:endParaRPr>
                    </a:p>
                  </a:txBody>
                  <a:tcPr marL="91443" marR="91443"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Picture 8" descr="X bar = fraction sigma, x times f over n = 2089 over 50 = approximately 41.8 minu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748" y="5834112"/>
            <a:ext cx="4382504" cy="624782"/>
          </a:xfrm>
          <a:prstGeom prst="rect">
            <a:avLst/>
          </a:prstGeom>
        </p:spPr>
      </p:pic>
    </p:spTree>
    <p:extLst>
      <p:ext uri="{BB962C8B-B14F-4D97-AF65-F5344CB8AC3E}">
        <p14:creationId xmlns:p14="http://schemas.microsoft.com/office/powerpoint/2010/main" val="3980676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The Shape of </a:t>
            </a:r>
            <a:r>
              <a:rPr lang="en-US" altLang="en-US" sz="3600" dirty="0" smtClean="0">
                <a:latin typeface="+mj-lt"/>
              </a:rPr>
              <a:t>Distributions </a:t>
            </a:r>
            <a:r>
              <a:rPr lang="en-US" sz="2000" b="0" dirty="0">
                <a:latin typeface="+mj-lt"/>
              </a:rPr>
              <a:t>(1 of </a:t>
            </a:r>
            <a:r>
              <a:rPr lang="en-US" sz="2000" b="0" dirty="0" smtClean="0">
                <a:latin typeface="+mj-lt"/>
              </a:rPr>
              <a:t>4)</a:t>
            </a:r>
            <a:endParaRPr lang="en-US" sz="2000" b="0" dirty="0">
              <a:latin typeface="+mj-lt"/>
            </a:endParaRPr>
          </a:p>
        </p:txBody>
      </p:sp>
      <p:sp>
        <p:nvSpPr>
          <p:cNvPr id="3" name="Content Placeholder 2"/>
          <p:cNvSpPr>
            <a:spLocks noGrp="1"/>
          </p:cNvSpPr>
          <p:nvPr>
            <p:ph idx="1"/>
          </p:nvPr>
        </p:nvSpPr>
        <p:spPr>
          <a:xfrm>
            <a:off x="457200" y="1600199"/>
            <a:ext cx="8229600" cy="1807345"/>
          </a:xfrm>
        </p:spPr>
        <p:txBody>
          <a:bodyPr/>
          <a:lstStyle/>
          <a:p>
            <a:pPr marL="0" indent="0">
              <a:buNone/>
            </a:pPr>
            <a:r>
              <a:rPr lang="en-US" sz="2800" b="1" dirty="0" smtClean="0">
                <a:cs typeface="Times New Roman" pitchFamily="18" charset="0"/>
              </a:rPr>
              <a:t>Symmetric Distribution</a:t>
            </a:r>
          </a:p>
          <a:p>
            <a:r>
              <a:rPr lang="en-US" sz="2600" dirty="0" smtClean="0">
                <a:solidFill>
                  <a:prstClr val="black"/>
                </a:solidFill>
                <a:cs typeface="Times New Roman" pitchFamily="18" charset="0"/>
              </a:rPr>
              <a:t>A </a:t>
            </a:r>
            <a:r>
              <a:rPr lang="en-US" sz="2600" dirty="0">
                <a:solidFill>
                  <a:prstClr val="black"/>
                </a:solidFill>
                <a:cs typeface="Times New Roman" pitchFamily="18" charset="0"/>
              </a:rPr>
              <a:t>vertical line can be drawn through the middle of </a:t>
            </a:r>
            <a:r>
              <a:rPr lang="en-US" sz="2600" dirty="0" smtClean="0">
                <a:solidFill>
                  <a:prstClr val="black"/>
                </a:solidFill>
                <a:cs typeface="Times New Roman" pitchFamily="18" charset="0"/>
              </a:rPr>
              <a:t>a </a:t>
            </a:r>
            <a:r>
              <a:rPr lang="en-US" sz="2600" dirty="0">
                <a:solidFill>
                  <a:prstClr val="black"/>
                </a:solidFill>
                <a:cs typeface="Times New Roman" pitchFamily="18" charset="0"/>
              </a:rPr>
              <a:t>graph of the distribution and the resulting halves are approximately mirror images.</a:t>
            </a:r>
            <a:endParaRPr lang="en-US" sz="2600" dirty="0">
              <a:solidFill>
                <a:srgbClr val="007FA3"/>
              </a:solidFill>
            </a:endParaRPr>
          </a:p>
        </p:txBody>
      </p:sp>
      <p:pic>
        <p:nvPicPr>
          <p:cNvPr id="4" name="Picture 3" descr="A histogram has bars rising from a low to a peak, representing both mean, median, and mode, then falling back at the same rate to a lo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766" y="3473497"/>
            <a:ext cx="3262469" cy="2959171"/>
          </a:xfrm>
          <a:prstGeom prst="rect">
            <a:avLst/>
          </a:prstGeom>
        </p:spPr>
      </p:pic>
    </p:spTree>
    <p:extLst>
      <p:ext uri="{BB962C8B-B14F-4D97-AF65-F5344CB8AC3E}">
        <p14:creationId xmlns:p14="http://schemas.microsoft.com/office/powerpoint/2010/main" val="117629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The Shape of </a:t>
            </a:r>
            <a:r>
              <a:rPr lang="en-US" altLang="en-US" sz="3600" dirty="0" smtClean="0">
                <a:latin typeface="+mj-lt"/>
              </a:rPr>
              <a:t>Distributions </a:t>
            </a:r>
            <a:r>
              <a:rPr lang="en-US" sz="2000" b="0" dirty="0" smtClean="0">
                <a:latin typeface="+mj-lt"/>
              </a:rPr>
              <a:t>(2 </a:t>
            </a:r>
            <a:r>
              <a:rPr lang="en-US" sz="2000" b="0" dirty="0">
                <a:latin typeface="+mj-lt"/>
              </a:rPr>
              <a:t>of 4)</a:t>
            </a:r>
          </a:p>
        </p:txBody>
      </p:sp>
      <p:sp>
        <p:nvSpPr>
          <p:cNvPr id="3" name="Content Placeholder 2"/>
          <p:cNvSpPr>
            <a:spLocks noGrp="1"/>
          </p:cNvSpPr>
          <p:nvPr>
            <p:ph idx="1"/>
          </p:nvPr>
        </p:nvSpPr>
        <p:spPr>
          <a:xfrm>
            <a:off x="457200" y="1600201"/>
            <a:ext cx="8229600" cy="1904999"/>
          </a:xfrm>
        </p:spPr>
        <p:txBody>
          <a:bodyPr/>
          <a:lstStyle/>
          <a:p>
            <a:pPr marL="0" indent="0">
              <a:buNone/>
            </a:pPr>
            <a:r>
              <a:rPr lang="en-US" sz="2800" b="1" dirty="0">
                <a:cs typeface="Times New Roman" pitchFamily="18" charset="0"/>
              </a:rPr>
              <a:t>Uniform Distribution (rectangular</a:t>
            </a:r>
            <a:r>
              <a:rPr lang="en-US" sz="2800" b="1" dirty="0" smtClean="0">
                <a:cs typeface="Times New Roman" pitchFamily="18" charset="0"/>
              </a:rPr>
              <a:t>)</a:t>
            </a:r>
          </a:p>
          <a:p>
            <a:pPr eaLnBrk="0" hangingPunct="0">
              <a:buFont typeface="Arial" charset="0"/>
              <a:buChar char="•"/>
              <a:defRPr/>
            </a:pPr>
            <a:r>
              <a:rPr lang="en-US" sz="2600" dirty="0">
                <a:solidFill>
                  <a:prstClr val="black"/>
                </a:solidFill>
                <a:cs typeface="Times New Roman" pitchFamily="18" charset="0"/>
              </a:rPr>
              <a:t>All entries or classes in the distribution have equal or approximately equal frequencies.</a:t>
            </a:r>
          </a:p>
          <a:p>
            <a:pPr eaLnBrk="0" hangingPunct="0">
              <a:spcBef>
                <a:spcPts val="600"/>
              </a:spcBef>
              <a:buFont typeface="Arial" charset="0"/>
              <a:buChar char="•"/>
              <a:defRPr/>
            </a:pPr>
            <a:r>
              <a:rPr lang="en-US" sz="2600" dirty="0">
                <a:solidFill>
                  <a:prstClr val="black"/>
                </a:solidFill>
                <a:cs typeface="Times New Roman" pitchFamily="18" charset="0"/>
              </a:rPr>
              <a:t>Symmetric.</a:t>
            </a:r>
            <a:endParaRPr lang="en-US" sz="2600" dirty="0">
              <a:solidFill>
                <a:srgbClr val="007FA3"/>
              </a:solidFill>
            </a:endParaRPr>
          </a:p>
        </p:txBody>
      </p:sp>
      <p:pic>
        <p:nvPicPr>
          <p:cNvPr id="6" name="Picture 5" descr="A histogram has all bars rising to the same height, with the mean and median at the same valu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792749"/>
            <a:ext cx="2924558" cy="2504662"/>
          </a:xfrm>
          <a:prstGeom prst="rect">
            <a:avLst/>
          </a:prstGeom>
        </p:spPr>
      </p:pic>
    </p:spTree>
    <p:extLst>
      <p:ext uri="{BB962C8B-B14F-4D97-AF65-F5344CB8AC3E}">
        <p14:creationId xmlns:p14="http://schemas.microsoft.com/office/powerpoint/2010/main" val="135542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The Shape of </a:t>
            </a:r>
            <a:r>
              <a:rPr lang="en-US" altLang="en-US" sz="3600" dirty="0" smtClean="0">
                <a:latin typeface="+mj-lt"/>
              </a:rPr>
              <a:t>Distributions </a:t>
            </a:r>
            <a:r>
              <a:rPr lang="en-US" sz="2000" b="0" dirty="0" smtClean="0">
                <a:latin typeface="+mj-lt"/>
              </a:rPr>
              <a:t>(3 </a:t>
            </a:r>
            <a:r>
              <a:rPr lang="en-US" sz="2000" b="0" dirty="0">
                <a:latin typeface="+mj-lt"/>
              </a:rPr>
              <a:t>of 4)</a:t>
            </a:r>
          </a:p>
        </p:txBody>
      </p:sp>
      <p:sp>
        <p:nvSpPr>
          <p:cNvPr id="3" name="Content Placeholder 2"/>
          <p:cNvSpPr>
            <a:spLocks noGrp="1"/>
          </p:cNvSpPr>
          <p:nvPr>
            <p:ph idx="1"/>
          </p:nvPr>
        </p:nvSpPr>
        <p:spPr>
          <a:xfrm>
            <a:off x="457200" y="1600201"/>
            <a:ext cx="8229600" cy="1600200"/>
          </a:xfrm>
        </p:spPr>
        <p:txBody>
          <a:bodyPr/>
          <a:lstStyle/>
          <a:p>
            <a:pPr marL="0" indent="0">
              <a:buNone/>
            </a:pPr>
            <a:r>
              <a:rPr lang="en-US" sz="2800" b="1" dirty="0">
                <a:cs typeface="Times New Roman" pitchFamily="18" charset="0"/>
              </a:rPr>
              <a:t>Skewed Left Distribution (negatively skewed</a:t>
            </a:r>
            <a:r>
              <a:rPr lang="en-US" sz="2800" b="1" dirty="0" smtClean="0">
                <a:cs typeface="Times New Roman" pitchFamily="18" charset="0"/>
              </a:rPr>
              <a:t>)</a:t>
            </a:r>
          </a:p>
          <a:p>
            <a:pPr eaLnBrk="0" hangingPunct="0">
              <a:buFont typeface="Arial" charset="0"/>
              <a:buChar char="•"/>
              <a:defRPr/>
            </a:pPr>
            <a:r>
              <a:rPr lang="en-US" sz="2600" dirty="0">
                <a:solidFill>
                  <a:prstClr val="black"/>
                </a:solidFill>
                <a:cs typeface="Times New Roman" pitchFamily="18" charset="0"/>
              </a:rPr>
              <a:t>The “tail” of the graph elongates more to the left.</a:t>
            </a:r>
          </a:p>
          <a:p>
            <a:pPr eaLnBrk="0" hangingPunct="0">
              <a:buFont typeface="Arial" charset="0"/>
              <a:buChar char="•"/>
              <a:defRPr/>
            </a:pPr>
            <a:r>
              <a:rPr lang="en-US" sz="2600" dirty="0">
                <a:solidFill>
                  <a:prstClr val="black"/>
                </a:solidFill>
                <a:cs typeface="Times New Roman" pitchFamily="18" charset="0"/>
              </a:rPr>
              <a:t>The mean is to the left of the median.</a:t>
            </a:r>
            <a:endParaRPr lang="en-US" sz="2600" dirty="0">
              <a:solidFill>
                <a:srgbClr val="007FA3"/>
              </a:solidFill>
            </a:endParaRPr>
          </a:p>
        </p:txBody>
      </p:sp>
      <p:pic>
        <p:nvPicPr>
          <p:cNvPr id="6" name="Picture 5" descr="A histogram has bars low on the left with a peak toward the right before falling. The mean, median, and mode are at different values from left to right near the pea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487950"/>
            <a:ext cx="3173354" cy="2775669"/>
          </a:xfrm>
          <a:prstGeom prst="rect">
            <a:avLst/>
          </a:prstGeom>
        </p:spPr>
      </p:pic>
    </p:spTree>
    <p:extLst>
      <p:ext uri="{BB962C8B-B14F-4D97-AF65-F5344CB8AC3E}">
        <p14:creationId xmlns:p14="http://schemas.microsoft.com/office/powerpoint/2010/main" val="1487593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The Shape of </a:t>
            </a:r>
            <a:r>
              <a:rPr lang="en-US" altLang="en-US" sz="3600" dirty="0" smtClean="0">
                <a:latin typeface="+mj-lt"/>
              </a:rPr>
              <a:t>Distributions </a:t>
            </a:r>
            <a:r>
              <a:rPr lang="en-US" sz="2000" b="0" dirty="0" smtClean="0">
                <a:latin typeface="+mj-lt"/>
              </a:rPr>
              <a:t>(4 </a:t>
            </a:r>
            <a:r>
              <a:rPr lang="en-US" sz="2000" b="0" dirty="0">
                <a:latin typeface="+mj-lt"/>
              </a:rPr>
              <a:t>of 4)</a:t>
            </a:r>
          </a:p>
        </p:txBody>
      </p:sp>
      <p:sp>
        <p:nvSpPr>
          <p:cNvPr id="3" name="Content Placeholder 2"/>
          <p:cNvSpPr>
            <a:spLocks noGrp="1"/>
          </p:cNvSpPr>
          <p:nvPr>
            <p:ph idx="1"/>
          </p:nvPr>
        </p:nvSpPr>
        <p:spPr>
          <a:xfrm>
            <a:off x="457200" y="1600201"/>
            <a:ext cx="8229600" cy="1676400"/>
          </a:xfrm>
        </p:spPr>
        <p:txBody>
          <a:bodyPr/>
          <a:lstStyle/>
          <a:p>
            <a:pPr marL="0" indent="0">
              <a:buNone/>
            </a:pPr>
            <a:r>
              <a:rPr lang="en-US" sz="2800" b="1" dirty="0">
                <a:cs typeface="Times New Roman" pitchFamily="18" charset="0"/>
              </a:rPr>
              <a:t>Skewed </a:t>
            </a:r>
            <a:r>
              <a:rPr lang="en-US" sz="2800" b="1" dirty="0" smtClean="0">
                <a:cs typeface="Times New Roman" pitchFamily="18" charset="0"/>
              </a:rPr>
              <a:t>Right </a:t>
            </a:r>
            <a:r>
              <a:rPr lang="en-US" sz="2800" b="1" dirty="0">
                <a:cs typeface="Times New Roman" pitchFamily="18" charset="0"/>
              </a:rPr>
              <a:t>Distribution (positively skewed</a:t>
            </a:r>
            <a:r>
              <a:rPr lang="en-US" sz="2800" b="1" dirty="0" smtClean="0">
                <a:cs typeface="Times New Roman" pitchFamily="18" charset="0"/>
              </a:rPr>
              <a:t>)</a:t>
            </a:r>
          </a:p>
          <a:p>
            <a:pPr eaLnBrk="0" hangingPunct="0">
              <a:buFont typeface="Arial" charset="0"/>
              <a:buChar char="•"/>
              <a:defRPr/>
            </a:pPr>
            <a:r>
              <a:rPr lang="en-US" sz="2600" dirty="0">
                <a:solidFill>
                  <a:prstClr val="black"/>
                </a:solidFill>
                <a:cs typeface="Times New Roman" pitchFamily="18" charset="0"/>
              </a:rPr>
              <a:t>The “tail” of the graph elongates more to the right.</a:t>
            </a:r>
          </a:p>
          <a:p>
            <a:pPr eaLnBrk="0" hangingPunct="0">
              <a:buFont typeface="Arial" charset="0"/>
              <a:buChar char="•"/>
              <a:defRPr/>
            </a:pPr>
            <a:r>
              <a:rPr lang="en-US" sz="2600" dirty="0">
                <a:solidFill>
                  <a:prstClr val="black"/>
                </a:solidFill>
                <a:cs typeface="Times New Roman" pitchFamily="18" charset="0"/>
              </a:rPr>
              <a:t>The mean is to the right of the median</a:t>
            </a:r>
            <a:r>
              <a:rPr lang="en-US" sz="2600" dirty="0" smtClean="0">
                <a:solidFill>
                  <a:prstClr val="black"/>
                </a:solidFill>
                <a:cs typeface="Times New Roman" pitchFamily="18" charset="0"/>
              </a:rPr>
              <a:t>.</a:t>
            </a:r>
            <a:endParaRPr lang="en-US" sz="2600" dirty="0">
              <a:cs typeface="Arial" charset="0"/>
            </a:endParaRPr>
          </a:p>
        </p:txBody>
      </p:sp>
      <p:pic>
        <p:nvPicPr>
          <p:cNvPr id="6" name="Picture 5" descr="A histogram has bars rising to a peak toward the left and rising to lows on the right. The mode, median, and mean are at different values from left to right near the pea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505200"/>
            <a:ext cx="3181472" cy="2767559"/>
          </a:xfrm>
          <a:prstGeom prst="rect">
            <a:avLst/>
          </a:prstGeom>
        </p:spPr>
      </p:pic>
    </p:spTree>
    <p:extLst>
      <p:ext uri="{BB962C8B-B14F-4D97-AF65-F5344CB8AC3E}">
        <p14:creationId xmlns:p14="http://schemas.microsoft.com/office/powerpoint/2010/main" val="30991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Section 2.3 Summary</a:t>
            </a:r>
            <a:endParaRPr lang="en-US" sz="3600" dirty="0">
              <a:latin typeface="+mj-lt"/>
            </a:endParaRPr>
          </a:p>
        </p:txBody>
      </p:sp>
      <p:sp>
        <p:nvSpPr>
          <p:cNvPr id="3" name="Content Placeholder 2"/>
          <p:cNvSpPr>
            <a:spLocks noGrp="1"/>
          </p:cNvSpPr>
          <p:nvPr>
            <p:ph idx="1"/>
          </p:nvPr>
        </p:nvSpPr>
        <p:spPr/>
        <p:txBody>
          <a:bodyPr/>
          <a:lstStyle/>
          <a:p>
            <a:r>
              <a:rPr lang="en-US" altLang="en-US" sz="2600" dirty="0"/>
              <a:t>Found the mean, median, and mode of a population and of a sample</a:t>
            </a:r>
          </a:p>
          <a:p>
            <a:r>
              <a:rPr lang="en-US" altLang="en-US" sz="2600" dirty="0"/>
              <a:t>Found the weighted mean of a data set and the mean of a frequency distribution</a:t>
            </a:r>
          </a:p>
          <a:p>
            <a:r>
              <a:rPr lang="en-US" altLang="en-US" sz="2600" dirty="0"/>
              <a:t>Described the shape of a distribution as symmetric, uniform, or skewed and compared the mean and median for </a:t>
            </a:r>
            <a:r>
              <a:rPr lang="en-US" altLang="en-US" sz="2600" dirty="0" smtClean="0"/>
              <a:t>each</a:t>
            </a:r>
            <a:endParaRPr lang="en-US" altLang="en-US" sz="2600" dirty="0"/>
          </a:p>
        </p:txBody>
      </p:sp>
    </p:spTree>
    <p:extLst>
      <p:ext uri="{BB962C8B-B14F-4D97-AF65-F5344CB8AC3E}">
        <p14:creationId xmlns:p14="http://schemas.microsoft.com/office/powerpoint/2010/main" val="153352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Section 2.3 </a:t>
            </a:r>
            <a:r>
              <a:rPr lang="en-US" altLang="en-US" sz="3600" dirty="0" smtClean="0">
                <a:latin typeface="+mj-lt"/>
              </a:rPr>
              <a:t>Objectives</a:t>
            </a:r>
            <a:endParaRPr lang="en-US" sz="3600" dirty="0">
              <a:latin typeface="+mj-lt"/>
            </a:endParaRPr>
          </a:p>
        </p:txBody>
      </p:sp>
      <p:sp>
        <p:nvSpPr>
          <p:cNvPr id="3" name="Content Placeholder 2"/>
          <p:cNvSpPr>
            <a:spLocks noGrp="1"/>
          </p:cNvSpPr>
          <p:nvPr>
            <p:ph idx="1"/>
          </p:nvPr>
        </p:nvSpPr>
        <p:spPr/>
        <p:txBody>
          <a:bodyPr/>
          <a:lstStyle/>
          <a:p>
            <a:r>
              <a:rPr lang="en-US" altLang="en-US" sz="2600" dirty="0"/>
              <a:t>How to find the mean, median, and mode of a </a:t>
            </a:r>
            <a:r>
              <a:rPr lang="en-US" altLang="en-US" sz="2600" dirty="0" smtClean="0"/>
              <a:t>population </a:t>
            </a:r>
            <a:r>
              <a:rPr lang="en-US" altLang="en-US" sz="2600" dirty="0"/>
              <a:t>and of a sample</a:t>
            </a:r>
          </a:p>
          <a:p>
            <a:r>
              <a:rPr lang="en-US" altLang="en-US" sz="2600" dirty="0"/>
              <a:t>How to find the weighted mean of a data set and the mean of a frequency distribution</a:t>
            </a:r>
          </a:p>
          <a:p>
            <a:r>
              <a:rPr lang="en-US" altLang="en-US" sz="2600" dirty="0"/>
              <a:t>How to describe the shape of a distribution as symmetric, uniform, or skewed and how to compare the mean and median for each</a:t>
            </a:r>
            <a:endParaRPr lang="en-US" sz="2600" dirty="0"/>
          </a:p>
        </p:txBody>
      </p:sp>
    </p:spTree>
    <p:extLst>
      <p:ext uri="{BB962C8B-B14F-4D97-AF65-F5344CB8AC3E}">
        <p14:creationId xmlns:p14="http://schemas.microsoft.com/office/powerpoint/2010/main" val="2396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Measures of Central Tendency</a:t>
            </a:r>
            <a:endParaRPr lang="en-US" sz="3600" dirty="0">
              <a:latin typeface="+mj-lt"/>
            </a:endParaRPr>
          </a:p>
        </p:txBody>
      </p:sp>
      <p:sp>
        <p:nvSpPr>
          <p:cNvPr id="3" name="Content Placeholder 2"/>
          <p:cNvSpPr>
            <a:spLocks noGrp="1"/>
          </p:cNvSpPr>
          <p:nvPr>
            <p:ph idx="1"/>
          </p:nvPr>
        </p:nvSpPr>
        <p:spPr>
          <a:xfrm>
            <a:off x="457200" y="1600201"/>
            <a:ext cx="4953000" cy="4038599"/>
          </a:xfrm>
        </p:spPr>
        <p:txBody>
          <a:bodyPr/>
          <a:lstStyle/>
          <a:p>
            <a:pPr marL="0" indent="0">
              <a:buNone/>
            </a:pPr>
            <a:r>
              <a:rPr lang="en-US" altLang="en-US" sz="2800" b="1" dirty="0"/>
              <a:t>Measure of central </a:t>
            </a:r>
            <a:r>
              <a:rPr lang="en-US" altLang="en-US" sz="2800" b="1" dirty="0" smtClean="0"/>
              <a:t>tendency</a:t>
            </a:r>
          </a:p>
          <a:p>
            <a:pPr>
              <a:spcBef>
                <a:spcPts val="1000"/>
              </a:spcBef>
            </a:pPr>
            <a:r>
              <a:rPr lang="en-US" altLang="en-US" sz="2600" dirty="0"/>
              <a:t>A value that represents a typical, or central, entry of a data set.</a:t>
            </a:r>
          </a:p>
          <a:p>
            <a:pPr>
              <a:spcBef>
                <a:spcPts val="600"/>
              </a:spcBef>
            </a:pPr>
            <a:r>
              <a:rPr lang="en-US" altLang="en-US" sz="2600" dirty="0"/>
              <a:t>Most common measures of central tendency:</a:t>
            </a:r>
          </a:p>
          <a:p>
            <a:pPr lvl="1"/>
            <a:r>
              <a:rPr lang="en-US" altLang="en-US" sz="2400" dirty="0"/>
              <a:t>Mean</a:t>
            </a:r>
          </a:p>
          <a:p>
            <a:pPr lvl="1"/>
            <a:r>
              <a:rPr lang="en-US" altLang="en-US" sz="2400" dirty="0"/>
              <a:t>Median</a:t>
            </a:r>
          </a:p>
          <a:p>
            <a:pPr lvl="1"/>
            <a:r>
              <a:rPr lang="en-US" altLang="en-US" sz="2400" dirty="0"/>
              <a:t>Mode</a:t>
            </a:r>
            <a:endParaRPr lang="en-US" sz="2400" dirty="0"/>
          </a:p>
        </p:txBody>
      </p:sp>
      <p:pic>
        <p:nvPicPr>
          <p:cNvPr id="4" name="Picture 2" descr="A cartoon depicts a man balancing blocks on a be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752600"/>
            <a:ext cx="3115810" cy="212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63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Measure of Central Tendency: Mean</a:t>
            </a:r>
            <a:endParaRPr lang="en-US" sz="3600" dirty="0">
              <a:latin typeface="+mj-lt"/>
            </a:endParaRPr>
          </a:p>
        </p:txBody>
      </p:sp>
      <p:sp>
        <p:nvSpPr>
          <p:cNvPr id="3" name="Content Placeholder 2"/>
          <p:cNvSpPr>
            <a:spLocks noGrp="1"/>
          </p:cNvSpPr>
          <p:nvPr>
            <p:ph idx="1"/>
          </p:nvPr>
        </p:nvSpPr>
        <p:spPr>
          <a:xfrm>
            <a:off x="457200" y="1600201"/>
            <a:ext cx="8229600" cy="1371599"/>
          </a:xfrm>
        </p:spPr>
        <p:txBody>
          <a:bodyPr/>
          <a:lstStyle/>
          <a:p>
            <a:pPr marL="0" indent="0">
              <a:buNone/>
            </a:pPr>
            <a:r>
              <a:rPr lang="en-US" altLang="en-US" sz="2800" b="1" dirty="0"/>
              <a:t>Mean</a:t>
            </a:r>
            <a:r>
              <a:rPr lang="en-US" altLang="en-US" sz="2800" dirty="0">
                <a:solidFill>
                  <a:srgbClr val="000000"/>
                </a:solidFill>
              </a:rPr>
              <a:t> (average</a:t>
            </a:r>
            <a:r>
              <a:rPr lang="en-US" altLang="en-US" sz="2800" dirty="0" smtClean="0">
                <a:solidFill>
                  <a:srgbClr val="000000"/>
                </a:solidFill>
              </a:rPr>
              <a:t>)</a:t>
            </a:r>
          </a:p>
          <a:p>
            <a:pPr>
              <a:spcBef>
                <a:spcPts val="1000"/>
              </a:spcBef>
            </a:pPr>
            <a:r>
              <a:rPr lang="en-US" altLang="en-US" sz="2600" dirty="0">
                <a:solidFill>
                  <a:srgbClr val="000000"/>
                </a:solidFill>
              </a:rPr>
              <a:t>The sum of all the data entries divided by the number of entries</a:t>
            </a:r>
            <a:r>
              <a:rPr lang="en-US" altLang="en-US" sz="2600" dirty="0" smtClean="0">
                <a:solidFill>
                  <a:srgbClr val="000000"/>
                </a:solidFill>
              </a:rPr>
              <a:t>.</a:t>
            </a:r>
            <a:endParaRPr lang="en-US" altLang="en-US" sz="2400" dirty="0">
              <a:solidFill>
                <a:srgbClr val="000000"/>
              </a:solidFill>
            </a:endParaRPr>
          </a:p>
        </p:txBody>
      </p:sp>
      <p:pic>
        <p:nvPicPr>
          <p:cNvPr id="11" name="Picture 10" descr="Sigma notation: sigma x = add all of the data entries (x) in the data set. Population mean: mu = fraction sigma x over N. Sample mean: x bar = fraction sigma x over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31" y="3081499"/>
            <a:ext cx="7824492" cy="2211072"/>
          </a:xfrm>
          <a:prstGeom prst="rect">
            <a:avLst/>
          </a:prstGeom>
        </p:spPr>
      </p:pic>
    </p:spTree>
    <p:extLst>
      <p:ext uri="{BB962C8B-B14F-4D97-AF65-F5344CB8AC3E}">
        <p14:creationId xmlns:p14="http://schemas.microsoft.com/office/powerpoint/2010/main" val="2725246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Finding a Sample </a:t>
            </a:r>
            <a:r>
              <a:rPr lang="en-US" sz="3600" dirty="0" smtClean="0">
                <a:latin typeface="+mj-lt"/>
              </a:rPr>
              <a:t>Mean </a:t>
            </a:r>
            <a:r>
              <a:rPr lang="en-US" sz="2000" b="0" dirty="0" smtClean="0">
                <a:latin typeface="+mj-lt"/>
              </a:rPr>
              <a:t>(1 of 2)</a:t>
            </a:r>
            <a:endParaRPr lang="en-US" sz="2000" b="0" dirty="0">
              <a:latin typeface="+mj-lt"/>
            </a:endParaRPr>
          </a:p>
        </p:txBody>
      </p:sp>
      <p:sp>
        <p:nvSpPr>
          <p:cNvPr id="3" name="Content Placeholder 2"/>
          <p:cNvSpPr>
            <a:spLocks noGrp="1"/>
          </p:cNvSpPr>
          <p:nvPr>
            <p:ph idx="1"/>
          </p:nvPr>
        </p:nvSpPr>
        <p:spPr>
          <a:xfrm>
            <a:off x="457200" y="1600201"/>
            <a:ext cx="8229600" cy="1828800"/>
          </a:xfrm>
        </p:spPr>
        <p:txBody>
          <a:bodyPr/>
          <a:lstStyle/>
          <a:p>
            <a:pPr marL="0" indent="0">
              <a:buFont typeface="Arial" charset="0"/>
              <a:buNone/>
              <a:defRPr/>
            </a:pPr>
            <a:r>
              <a:rPr lang="en-US" sz="2600" dirty="0"/>
              <a:t>The prices (in dollars) for a sample of roundtrip flights from Chicago, Illinois to Cancun, Mexico are listed. What is the mean price of the flights</a:t>
            </a:r>
            <a:r>
              <a:rPr lang="en-US" sz="2600" dirty="0" smtClean="0"/>
              <a:t>?</a:t>
            </a:r>
            <a:endParaRPr lang="en-US" sz="2800" b="1" dirty="0"/>
          </a:p>
          <a:p>
            <a:pPr marL="0" indent="974725">
              <a:buFont typeface="Arial" charset="0"/>
              <a:buNone/>
              <a:defRPr/>
            </a:pPr>
            <a:r>
              <a:rPr lang="en-US" sz="2600" dirty="0" smtClean="0"/>
              <a:t>872   </a:t>
            </a:r>
            <a:r>
              <a:rPr lang="en-US" sz="2600" dirty="0"/>
              <a:t>432   397   427   388   782   </a:t>
            </a:r>
            <a:r>
              <a:rPr lang="en-US" sz="2600" dirty="0" smtClean="0"/>
              <a:t>397</a:t>
            </a:r>
            <a:endParaRPr lang="en-US" sz="2600" dirty="0"/>
          </a:p>
        </p:txBody>
      </p:sp>
      <p:pic>
        <p:nvPicPr>
          <p:cNvPr id="4" name="Picture 3" descr="A cartoon depicts an airplane in fl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2684" y="3728311"/>
            <a:ext cx="2939868" cy="215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77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Example: </a:t>
            </a:r>
            <a:r>
              <a:rPr lang="en-US" sz="3600" dirty="0">
                <a:latin typeface="+mj-lt"/>
              </a:rPr>
              <a:t>Finding a Sample </a:t>
            </a:r>
            <a:r>
              <a:rPr lang="en-US" sz="3600" dirty="0" smtClean="0">
                <a:latin typeface="+mj-lt"/>
              </a:rPr>
              <a:t>Mean </a:t>
            </a:r>
            <a:r>
              <a:rPr lang="en-US" sz="2000" b="0" dirty="0" smtClean="0">
                <a:latin typeface="+mj-lt"/>
              </a:rPr>
              <a:t>(2 </a:t>
            </a:r>
            <a:r>
              <a:rPr lang="en-US" sz="2000" b="0" dirty="0">
                <a:latin typeface="+mj-lt"/>
              </a:rPr>
              <a:t>of 2)</a:t>
            </a:r>
          </a:p>
        </p:txBody>
      </p:sp>
      <p:pic>
        <p:nvPicPr>
          <p:cNvPr id="6" name="Picture 5"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96783"/>
            <a:ext cx="1226236" cy="224410"/>
          </a:xfrm>
          <a:prstGeom prst="rect">
            <a:avLst/>
          </a:prstGeom>
        </p:spPr>
      </p:pic>
      <p:pic>
        <p:nvPicPr>
          <p:cNvPr id="8" name="Picture 2" descr="872, 432, 397, 427, 388, 782, 397. The sum of the flight prices is sigma x = 872 + 432 + 397 + 427 + 388 + 782 + 397 = 3695. To find the mean price, divide the sum of the prices by the number of prices in the sample: x bar = fraction sigma x over n = 3695 over 7 = approximately 527.9. The mean price of the flights is about $527.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1200"/>
            <a:ext cx="5574236" cy="3897174"/>
          </a:xfrm>
          <a:prstGeom prst="rect">
            <a:avLst/>
          </a:prstGeom>
        </p:spPr>
      </p:pic>
      <p:pic>
        <p:nvPicPr>
          <p:cNvPr id="5" name="Picture 3" descr="A cartoon depicts an airplane in fli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596783"/>
            <a:ext cx="2823294" cy="206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58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Measure of Central Tendency: Median</a:t>
            </a:r>
            <a:endParaRPr lang="en-US" sz="3600" dirty="0">
              <a:latin typeface="+mj-lt"/>
            </a:endParaRPr>
          </a:p>
        </p:txBody>
      </p:sp>
      <p:sp>
        <p:nvSpPr>
          <p:cNvPr id="3" name="Content Placeholder 2"/>
          <p:cNvSpPr>
            <a:spLocks noGrp="1"/>
          </p:cNvSpPr>
          <p:nvPr>
            <p:ph idx="1"/>
          </p:nvPr>
        </p:nvSpPr>
        <p:spPr>
          <a:xfrm>
            <a:off x="457200" y="1600200"/>
            <a:ext cx="8229600" cy="4648200"/>
          </a:xfrm>
        </p:spPr>
        <p:txBody>
          <a:bodyPr/>
          <a:lstStyle/>
          <a:p>
            <a:pPr marL="0" indent="0">
              <a:buNone/>
            </a:pPr>
            <a:r>
              <a:rPr lang="en-US" altLang="en-US" sz="2800" b="1" dirty="0" smtClean="0"/>
              <a:t>Median</a:t>
            </a:r>
          </a:p>
          <a:p>
            <a:r>
              <a:rPr lang="en-US" altLang="en-US" sz="2600" dirty="0">
                <a:solidFill>
                  <a:srgbClr val="000000"/>
                </a:solidFill>
              </a:rPr>
              <a:t>The value that lies in the middle of the data when the data set is </a:t>
            </a:r>
            <a:r>
              <a:rPr lang="en-US" altLang="en-US" sz="2600" b="1" dirty="0"/>
              <a:t>ordered</a:t>
            </a:r>
            <a:r>
              <a:rPr lang="en-US" altLang="en-US" sz="2600" dirty="0"/>
              <a:t>.</a:t>
            </a:r>
          </a:p>
          <a:p>
            <a:r>
              <a:rPr lang="en-US" altLang="en-US" sz="2600" dirty="0">
                <a:solidFill>
                  <a:srgbClr val="000000"/>
                </a:solidFill>
              </a:rPr>
              <a:t>Measures the center of an ordered data set by dividing it into two equal parts.</a:t>
            </a:r>
          </a:p>
          <a:p>
            <a:r>
              <a:rPr lang="en-US" altLang="en-US" sz="2600" dirty="0">
                <a:solidFill>
                  <a:srgbClr val="000000"/>
                </a:solidFill>
              </a:rPr>
              <a:t>If the data set has an</a:t>
            </a:r>
          </a:p>
          <a:p>
            <a:pPr lvl="1"/>
            <a:r>
              <a:rPr lang="en-US" altLang="en-US" sz="2400" b="1" dirty="0">
                <a:solidFill>
                  <a:srgbClr val="000000"/>
                </a:solidFill>
              </a:rPr>
              <a:t>odd number of entries</a:t>
            </a:r>
            <a:r>
              <a:rPr lang="en-US" altLang="en-US" sz="2400" dirty="0">
                <a:solidFill>
                  <a:srgbClr val="000000"/>
                </a:solidFill>
              </a:rPr>
              <a:t>: median is the middle data entry.</a:t>
            </a:r>
          </a:p>
          <a:p>
            <a:pPr lvl="1"/>
            <a:r>
              <a:rPr lang="en-US" altLang="en-US" sz="2400" b="1" dirty="0">
                <a:solidFill>
                  <a:srgbClr val="000000"/>
                </a:solidFill>
              </a:rPr>
              <a:t>even number of entries</a:t>
            </a:r>
            <a:r>
              <a:rPr lang="en-US" altLang="en-US" sz="2400" dirty="0">
                <a:solidFill>
                  <a:srgbClr val="000000"/>
                </a:solidFill>
              </a:rPr>
              <a:t>: median is the mean of the two middle data entries.</a:t>
            </a:r>
            <a:endParaRPr lang="en-US" altLang="en-US" sz="2400" b="1" dirty="0">
              <a:solidFill>
                <a:schemeClr val="accent2"/>
              </a:solidFill>
            </a:endParaRPr>
          </a:p>
        </p:txBody>
      </p:sp>
    </p:spTree>
    <p:extLst>
      <p:ext uri="{BB962C8B-B14F-4D97-AF65-F5344CB8AC3E}">
        <p14:creationId xmlns:p14="http://schemas.microsoft.com/office/powerpoint/2010/main" val="125111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1569</TotalTime>
  <Words>1577</Words>
  <Application>Microsoft Office PowerPoint</Application>
  <PresentationFormat>On-screen Show (4:3)</PresentationFormat>
  <Paragraphs>251</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Times New Roman</vt:lpstr>
      <vt:lpstr>Verdana</vt:lpstr>
      <vt:lpstr>Wingdings</vt:lpstr>
      <vt:lpstr>508 Lecture</vt:lpstr>
      <vt:lpstr>Elementary Statistics: Picturing The World</vt:lpstr>
      <vt:lpstr>Chapter Outline</vt:lpstr>
      <vt:lpstr>Section 2.3</vt:lpstr>
      <vt:lpstr>Section 2.3 Objectives</vt:lpstr>
      <vt:lpstr>Measures of Central Tendency</vt:lpstr>
      <vt:lpstr>Measure of Central Tendency: Mean</vt:lpstr>
      <vt:lpstr>Example: Finding a Sample Mean (1 of 2)</vt:lpstr>
      <vt:lpstr>Example: Finding a Sample Mean (2 of 2)</vt:lpstr>
      <vt:lpstr>Measure of Central Tendency: Median</vt:lpstr>
      <vt:lpstr>Example 1: Finding the Median (1 of 2)</vt:lpstr>
      <vt:lpstr>Example 1: Finding the Median (2 of 2)</vt:lpstr>
      <vt:lpstr>Example 2: Finding the Median (1 of 2)</vt:lpstr>
      <vt:lpstr>Example 2: Finding the Median (2 of 2)</vt:lpstr>
      <vt:lpstr>Measure of Central Tendency: Mode</vt:lpstr>
      <vt:lpstr>Example 1: Finding the Mode (1 of 2)</vt:lpstr>
      <vt:lpstr>Example 1: Finding the Mode (2 of 2)</vt:lpstr>
      <vt:lpstr>Example 2: Finding the Mode (1 of 2)</vt:lpstr>
      <vt:lpstr>Example 2: Finding the Mode (2 of 2)</vt:lpstr>
      <vt:lpstr>Comparing the Mean, Median, and Mode</vt:lpstr>
      <vt:lpstr>Example: Comparing the Mean, Median, and Mode (1 of 4)</vt:lpstr>
      <vt:lpstr>Example: Comparing the Mean, Median, and Mode (2 of 4)</vt:lpstr>
      <vt:lpstr>Example: Comparing the Mean, Median, and Mode (3 of 4)</vt:lpstr>
      <vt:lpstr>Example: Comparing the Mean, Median, and Mode (4 of 4)</vt:lpstr>
      <vt:lpstr>Weighted Mean</vt:lpstr>
      <vt:lpstr>Example: Finding a Weighted Mean (1 of 2)</vt:lpstr>
      <vt:lpstr>Example: Finding a Weighted Mean (2 of 2)</vt:lpstr>
      <vt:lpstr>Mean of Grouped Data</vt:lpstr>
      <vt:lpstr>Finding the Mean of a Frequency Distribution</vt:lpstr>
      <vt:lpstr>Example: Find the Mean of a Frequency Distribution (1 of 2)</vt:lpstr>
      <vt:lpstr>Example: Find the Mean of a Frequency Distribution (2 of 2)</vt:lpstr>
      <vt:lpstr>The Shape of Distributions (1 of 4)</vt:lpstr>
      <vt:lpstr>The Shape of Distributions (2 of 4)</vt:lpstr>
      <vt:lpstr>The Shape of Distributions (3 of 4)</vt:lpstr>
      <vt:lpstr>The Shape of Distributions (4 of 4)</vt:lpstr>
      <vt:lpstr>Section 2.3 Summary</vt:lpstr>
    </vt:vector>
  </TitlesOfParts>
  <Company>echosvoice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Picturing The World, 6e</dc:title>
  <dc:subject>Statistics</dc:subject>
  <dc:creator>Larson/Farber</dc:creator>
  <cp:lastModifiedBy>Tracy J. Pullo</cp:lastModifiedBy>
  <cp:revision>544</cp:revision>
  <dcterms:created xsi:type="dcterms:W3CDTF">2014-07-14T20:04:21Z</dcterms:created>
  <dcterms:modified xsi:type="dcterms:W3CDTF">2016-09-21T17:44:54Z</dcterms:modified>
</cp:coreProperties>
</file>