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400" r:id="rId18"/>
    <p:sldId id="401" r:id="rId19"/>
    <p:sldId id="395" r:id="rId20"/>
    <p:sldId id="396" r:id="rId21"/>
    <p:sldId id="397" r:id="rId22"/>
    <p:sldId id="398" r:id="rId23"/>
    <p:sldId id="3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Muthulakshmi" initials="SM" lastIdx="2" clrIdx="0">
    <p:extLst>
      <p:ext uri="{19B8F6BF-5375-455C-9EA6-DF929625EA0E}">
        <p15:presenceInfo xmlns:p15="http://schemas.microsoft.com/office/powerpoint/2012/main" userId="S-1-5-21-617317731-1927854996-104450171-51907" providerId="AD"/>
      </p:ext>
    </p:extLst>
  </p:cmAuthor>
  <p:cmAuthor id="2" name="P, Steepan" initials="PS" lastIdx="2" clrIdx="1">
    <p:extLst>
      <p:ext uri="{19B8F6BF-5375-455C-9EA6-DF929625EA0E}">
        <p15:presenceInfo xmlns:p15="http://schemas.microsoft.com/office/powerpoint/2012/main" userId="S-1-5-21-617317731-1927854996-104450171-113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0" autoAdjust="0"/>
    <p:restoredTop sz="96203" autoAdjust="0"/>
  </p:normalViewPr>
  <p:slideViewPr>
    <p:cSldViewPr>
      <p:cViewPr varScale="1">
        <p:scale>
          <a:sx n="68" d="100"/>
          <a:sy n="68" d="100"/>
        </p:scale>
        <p:origin x="15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26222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3/30/2018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3/30/2018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3/30/2018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spcBef>
                <a:spcPct val="20000"/>
              </a:spcBef>
              <a:buClr>
                <a:schemeClr val="accent1"/>
              </a:buClr>
            </a:pPr>
            <a:r>
              <a:rPr lang="en-US" sz="3600" dirty="0">
                <a:cs typeface="Times New Roman" panose="02020603050405020304" pitchFamily="18" charset="0"/>
              </a:rPr>
              <a:t>Normal Probability Distributions</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Approximating the Binomial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dirty="0"/>
              <a:t>Decide whether you can use the normal distribution to approximate </a:t>
            </a:r>
            <a:r>
              <a:rPr lang="en-US" sz="2600" i="1" dirty="0"/>
              <a:t>x</a:t>
            </a:r>
            <a:r>
              <a:rPr lang="en-US" sz="2600" dirty="0"/>
              <a:t>, the number of people who reply yes. If you can find, find the mean and standard deviation.</a:t>
            </a:r>
          </a:p>
          <a:p>
            <a:pPr marL="342000" indent="-342000">
              <a:buFont typeface="+mj-lt"/>
              <a:buAutoNum type="arabicPeriod" startAt="2"/>
            </a:pPr>
            <a:r>
              <a:rPr lang="en-US" sz="2400" dirty="0"/>
              <a:t>Twelve percent of adults in the U.S. who do not have an HDTV in their home are planning to purchase one in the next two years. You randomly select 30 adults in the U.S. who do not have an HDTV and ask them if they are planning to purchase one in the next two years.</a:t>
            </a:r>
            <a:endParaRPr lang="en-IN" sz="2400" dirty="0"/>
          </a:p>
        </p:txBody>
      </p:sp>
    </p:spTree>
    <p:extLst>
      <p:ext uri="{BB962C8B-B14F-4D97-AF65-F5344CB8AC3E}">
        <p14:creationId xmlns:p14="http://schemas.microsoft.com/office/powerpoint/2010/main" val="305615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7200" cy="1097280"/>
          </a:xfrm>
        </p:spPr>
        <p:txBody>
          <a:bodyPr/>
          <a:lstStyle/>
          <a:p>
            <a:r>
              <a:rPr lang="en-US" altLang="en-US" sz="3600" dirty="0">
                <a:latin typeface="+mj-lt"/>
              </a:rPr>
              <a:t>Example 2: Approximating the Binomial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800" b="1" dirty="0"/>
              <a:t>Solution</a:t>
            </a:r>
          </a:p>
          <a:p>
            <a:pPr marL="255600" indent="-255600">
              <a:spcBef>
                <a:spcPts val="1200"/>
              </a:spcBef>
            </a:pPr>
            <a:r>
              <a:rPr lang="en-US" sz="2600" dirty="0"/>
              <a:t>You cannot use the normal approximation</a:t>
            </a:r>
          </a:p>
          <a:p>
            <a:pPr marL="804863" lvl="1" indent="-404813">
              <a:buFont typeface="Wingdings" panose="05000000000000000000" pitchFamily="2" charset="2"/>
              <a:buNone/>
            </a:pPr>
            <a:r>
              <a:rPr lang="en-US" sz="2600" i="1" dirty="0">
                <a:ea typeface="Times New Roman" panose="02020603050405020304" pitchFamily="18" charset="0"/>
              </a:rPr>
              <a:t>n</a:t>
            </a:r>
            <a:r>
              <a:rPr lang="en-US" sz="2600" dirty="0">
                <a:ea typeface="Times New Roman" panose="02020603050405020304" pitchFamily="18" charset="0"/>
              </a:rPr>
              <a:t> = 30, </a:t>
            </a:r>
            <a:r>
              <a:rPr lang="en-US" sz="2600" i="1" dirty="0">
                <a:ea typeface="Times New Roman" panose="02020603050405020304" pitchFamily="18" charset="0"/>
              </a:rPr>
              <a:t>p</a:t>
            </a:r>
            <a:r>
              <a:rPr lang="en-US" sz="2600" dirty="0">
                <a:ea typeface="Times New Roman" panose="02020603050405020304" pitchFamily="18" charset="0"/>
              </a:rPr>
              <a:t> = 0.12, </a:t>
            </a:r>
            <a:r>
              <a:rPr lang="en-US" sz="2600" i="1" dirty="0">
                <a:ea typeface="Times New Roman" panose="02020603050405020304" pitchFamily="18" charset="0"/>
              </a:rPr>
              <a:t>q</a:t>
            </a:r>
            <a:r>
              <a:rPr lang="en-US" sz="2600" dirty="0">
                <a:ea typeface="Times New Roman" panose="02020603050405020304" pitchFamily="18" charset="0"/>
              </a:rPr>
              <a:t> = 0.88</a:t>
            </a:r>
          </a:p>
          <a:p>
            <a:pPr marL="804863" lvl="1" indent="-404813">
              <a:buFont typeface="Wingdings" panose="05000000000000000000" pitchFamily="2" charset="2"/>
              <a:buNone/>
            </a:pPr>
            <a:r>
              <a:rPr lang="en-US" sz="2600" i="1" dirty="0">
                <a:ea typeface="Times New Roman" panose="02020603050405020304" pitchFamily="18" charset="0"/>
              </a:rPr>
              <a:t>np</a:t>
            </a:r>
            <a:r>
              <a:rPr lang="en-US" sz="2600" dirty="0">
                <a:ea typeface="Times New Roman" panose="02020603050405020304" pitchFamily="18" charset="0"/>
              </a:rPr>
              <a:t> = (30)(0.12) = 3.6</a:t>
            </a:r>
          </a:p>
          <a:p>
            <a:pPr marL="804863" lvl="1" indent="-404813">
              <a:buFont typeface="Wingdings" panose="05000000000000000000" pitchFamily="2" charset="2"/>
              <a:buNone/>
            </a:pPr>
            <a:r>
              <a:rPr lang="en-US" sz="2600" i="1" dirty="0">
                <a:ea typeface="Times New Roman" panose="02020603050405020304" pitchFamily="18" charset="0"/>
              </a:rPr>
              <a:t>nq</a:t>
            </a:r>
            <a:r>
              <a:rPr lang="en-US" sz="2600" dirty="0">
                <a:ea typeface="Times New Roman" panose="02020603050405020304" pitchFamily="18" charset="0"/>
              </a:rPr>
              <a:t> = (30)(0.88) = 26.4</a:t>
            </a:r>
          </a:p>
          <a:p>
            <a:pPr marL="255600" indent="-255600"/>
            <a:r>
              <a:rPr lang="en-US" sz="2600" dirty="0"/>
              <a:t>Because </a:t>
            </a:r>
            <a:r>
              <a:rPr lang="en-US" sz="2600" i="1" dirty="0"/>
              <a:t>np</a:t>
            </a:r>
            <a:r>
              <a:rPr lang="en-US" sz="2600" dirty="0"/>
              <a:t> &lt; 5, you cannot use the normal distribution to approximate the distribution of </a:t>
            </a:r>
            <a:r>
              <a:rPr lang="en-US" sz="2600" i="1" dirty="0"/>
              <a:t>x</a:t>
            </a:r>
            <a:r>
              <a:rPr lang="en-US" sz="2600" dirty="0"/>
              <a:t>.</a:t>
            </a:r>
            <a:endParaRPr lang="en-IN" sz="2600" dirty="0"/>
          </a:p>
        </p:txBody>
      </p:sp>
    </p:spTree>
    <p:extLst>
      <p:ext uri="{BB962C8B-B14F-4D97-AF65-F5344CB8AC3E}">
        <p14:creationId xmlns:p14="http://schemas.microsoft.com/office/powerpoint/2010/main" val="955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Correction for Continuity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2133599"/>
          </a:xfrm>
        </p:spPr>
        <p:txBody>
          <a:bodyPr/>
          <a:lstStyle/>
          <a:p>
            <a:pPr>
              <a:spcBef>
                <a:spcPts val="600"/>
              </a:spcBef>
            </a:pPr>
            <a:r>
              <a:rPr lang="en-US" sz="2200" dirty="0"/>
              <a:t>The binomial distribution is discrete and can be represented by a probability histogram. </a:t>
            </a:r>
          </a:p>
          <a:p>
            <a:pPr>
              <a:spcBef>
                <a:spcPts val="600"/>
              </a:spcBef>
            </a:pPr>
            <a:r>
              <a:rPr lang="en-US" sz="2200" dirty="0"/>
              <a:t>To calculate exact binomial probabilities, the binomial formula is used for each value of </a:t>
            </a:r>
            <a:r>
              <a:rPr lang="en-US" sz="2200" i="1" dirty="0"/>
              <a:t>x</a:t>
            </a:r>
            <a:r>
              <a:rPr lang="en-US" sz="2200" dirty="0"/>
              <a:t> and the results are added.</a:t>
            </a:r>
          </a:p>
          <a:p>
            <a:pPr>
              <a:spcBef>
                <a:spcPts val="600"/>
              </a:spcBef>
            </a:pPr>
            <a:r>
              <a:rPr lang="en-US" sz="2200" dirty="0"/>
              <a:t>Geometrically this corresponds to adding the areas of bars in the probability histogram.</a:t>
            </a:r>
            <a:endParaRPr lang="en-IN" sz="2200" dirty="0"/>
          </a:p>
        </p:txBody>
      </p:sp>
      <p:pic>
        <p:nvPicPr>
          <p:cNvPr id="5" name="Picture 4" descr="A histogram has centers of the top sides of the bars touching a normal curve, one at P of x =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430" y="3886200"/>
            <a:ext cx="4107139" cy="2412809"/>
          </a:xfrm>
          <a:prstGeom prst="rect">
            <a:avLst/>
          </a:prstGeom>
        </p:spPr>
      </p:pic>
    </p:spTree>
    <p:extLst>
      <p:ext uri="{BB962C8B-B14F-4D97-AF65-F5344CB8AC3E}">
        <p14:creationId xmlns:p14="http://schemas.microsoft.com/office/powerpoint/2010/main" val="40556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Correction for Continuity </a:t>
            </a:r>
            <a:r>
              <a:rPr lang="en-US" sz="2000" b="0" dirty="0">
                <a:latin typeface="+mn-lt"/>
              </a:rPr>
              <a:t>(2 of 2)</a:t>
            </a:r>
            <a:endParaRPr lang="en-IN" sz="2000" b="0" dirty="0">
              <a:latin typeface="+mn-lt"/>
            </a:endParaRPr>
          </a:p>
        </p:txBody>
      </p:sp>
      <p:sp>
        <p:nvSpPr>
          <p:cNvPr id="3" name="Content Placeholder 2"/>
          <p:cNvSpPr>
            <a:spLocks noGrp="1"/>
          </p:cNvSpPr>
          <p:nvPr>
            <p:ph idx="1"/>
          </p:nvPr>
        </p:nvSpPr>
        <p:spPr>
          <a:xfrm>
            <a:off x="457200" y="1600201"/>
            <a:ext cx="8229600" cy="1371600"/>
          </a:xfrm>
        </p:spPr>
        <p:txBody>
          <a:bodyPr/>
          <a:lstStyle/>
          <a:p>
            <a:r>
              <a:rPr lang="en-US" sz="2200" dirty="0"/>
              <a:t>When you use a continuous normal distribution to approximate a binomial probability, you need to move 0.5 unit to the left and right of the midpoint to include all possible </a:t>
            </a:r>
            <a:r>
              <a:rPr lang="en-US" sz="2200" i="1" dirty="0"/>
              <a:t>x</a:t>
            </a:r>
            <a:r>
              <a:rPr lang="en-US" sz="2200" dirty="0"/>
              <a:t>-values in the interval (</a:t>
            </a:r>
            <a:r>
              <a:rPr lang="en-US" sz="2200" b="1" dirty="0"/>
              <a:t>correction for continuity</a:t>
            </a:r>
            <a:r>
              <a:rPr lang="en-US" sz="2200" dirty="0"/>
              <a:t>).</a:t>
            </a:r>
            <a:endParaRPr lang="en-IN" sz="2200" dirty="0"/>
          </a:p>
        </p:txBody>
      </p:sp>
      <p:pic>
        <p:nvPicPr>
          <p:cNvPr id="5" name="Picture 4" descr="An exact binomial probability is represented as a histogram with centers to the top sides of a normal curve, one bar touching at (x = c, P of x = c). A normal approximately is represented as the same histogram and curve, with the bar now touching at x = c, as well as c minus 0.5 and c + 0.5, following the curve, with P of c minus 0.5 is less than x is less than c + 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09" y="3429000"/>
            <a:ext cx="8034491" cy="2446910"/>
          </a:xfrm>
          <a:prstGeom prst="rect">
            <a:avLst/>
          </a:prstGeom>
        </p:spPr>
      </p:pic>
    </p:spTree>
    <p:extLst>
      <p:ext uri="{BB962C8B-B14F-4D97-AF65-F5344CB8AC3E}">
        <p14:creationId xmlns:p14="http://schemas.microsoft.com/office/powerpoint/2010/main" val="396349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1: Using a Correction for Continuity</a:t>
            </a:r>
            <a:endParaRPr lang="en-IN" sz="2000" b="0" dirty="0">
              <a:latin typeface="+mj-lt"/>
            </a:endParaRPr>
          </a:p>
        </p:txBody>
      </p:sp>
      <p:sp>
        <p:nvSpPr>
          <p:cNvPr id="3" name="Content Placeholder 2"/>
          <p:cNvSpPr>
            <a:spLocks noGrp="1"/>
          </p:cNvSpPr>
          <p:nvPr>
            <p:ph idx="1"/>
          </p:nvPr>
        </p:nvSpPr>
        <p:spPr>
          <a:xfrm>
            <a:off x="457200" y="1600201"/>
            <a:ext cx="8229600" cy="4191000"/>
          </a:xfrm>
        </p:spPr>
        <p:txBody>
          <a:bodyPr/>
          <a:lstStyle/>
          <a:p>
            <a:pPr marL="0" indent="0">
              <a:buNone/>
            </a:pPr>
            <a:r>
              <a:rPr lang="en-US" sz="2600" dirty="0"/>
              <a:t>Use a correction for continuity to convert the binomial intervals to a normal distribution interval.</a:t>
            </a:r>
            <a:r>
              <a:rPr lang="en-US" sz="2600" dirty="0">
                <a:ea typeface="Times New Roman" panose="02020603050405020304" pitchFamily="18" charset="0"/>
                <a:sym typeface="Symbol" panose="05050102010706020507" pitchFamily="18" charset="2"/>
              </a:rPr>
              <a:t>	</a:t>
            </a:r>
            <a:endParaRPr lang="en-US" sz="2600" dirty="0">
              <a:ea typeface="Times New Roman" panose="02020603050405020304" pitchFamily="18" charset="0"/>
            </a:endParaRPr>
          </a:p>
          <a:p>
            <a:pPr marL="342000" indent="-342000">
              <a:buFont typeface="+mj-lt"/>
              <a:buAutoNum type="arabicPeriod"/>
            </a:pPr>
            <a:r>
              <a:rPr lang="en-US" sz="2400" dirty="0">
                <a:cs typeface="Arial" charset="0"/>
              </a:rPr>
              <a:t>The probability of getting between 270 and 310 successes, inclusive.</a:t>
            </a:r>
          </a:p>
          <a:p>
            <a:pPr marL="0" indent="0">
              <a:spcBef>
                <a:spcPts val="1200"/>
              </a:spcBef>
              <a:buNone/>
            </a:pPr>
            <a:r>
              <a:rPr lang="en-US" sz="2800" b="1" dirty="0"/>
              <a:t>Solution</a:t>
            </a:r>
          </a:p>
          <a:p>
            <a:pPr>
              <a:spcBef>
                <a:spcPts val="600"/>
              </a:spcBef>
            </a:pPr>
            <a:r>
              <a:rPr lang="en-US" sz="2400" dirty="0"/>
              <a:t>The discrete midpoint values are 270, 271, …, 310. </a:t>
            </a:r>
          </a:p>
          <a:p>
            <a:pPr>
              <a:spcBef>
                <a:spcPts val="600"/>
              </a:spcBef>
            </a:pPr>
            <a:r>
              <a:rPr lang="en-US" sz="2400" dirty="0"/>
              <a:t>The corresponding interval for the continuous normal distribution is 269.5 &lt; </a:t>
            </a:r>
            <a:r>
              <a:rPr lang="en-US" sz="2400" i="1" dirty="0"/>
              <a:t>x</a:t>
            </a:r>
            <a:r>
              <a:rPr lang="en-US" sz="2400" dirty="0"/>
              <a:t> &lt; 310.5. The normal distribution probability is </a:t>
            </a:r>
            <a:r>
              <a:rPr lang="en-US" sz="2400" i="1" dirty="0"/>
              <a:t>P</a:t>
            </a:r>
            <a:r>
              <a:rPr lang="en-US" sz="2400" dirty="0"/>
              <a:t>(269.5 &lt; </a:t>
            </a:r>
            <a:r>
              <a:rPr lang="en-US" sz="2400" i="1" dirty="0"/>
              <a:t>x</a:t>
            </a:r>
            <a:r>
              <a:rPr lang="en-US" sz="2400" dirty="0"/>
              <a:t> &lt; 310.5).</a:t>
            </a:r>
            <a:endParaRPr lang="en-IN" sz="2400" dirty="0"/>
          </a:p>
        </p:txBody>
      </p:sp>
    </p:spTree>
    <p:extLst>
      <p:ext uri="{BB962C8B-B14F-4D97-AF65-F5344CB8AC3E}">
        <p14:creationId xmlns:p14="http://schemas.microsoft.com/office/powerpoint/2010/main" val="123346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bg2"/>
                </a:solidFill>
                <a:latin typeface="+mj-lt"/>
              </a:rPr>
              <a:t>Example 2: Using a Correction for Continuity</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dirty="0"/>
              <a:t>Use a correction for continuity to convert the binomial intervals to a normal distribution interval.</a:t>
            </a:r>
          </a:p>
          <a:p>
            <a:pPr marL="344488" indent="-344488">
              <a:buFont typeface="+mj-lt"/>
              <a:buAutoNum type="arabicPeriod" startAt="2"/>
            </a:pPr>
            <a:r>
              <a:rPr lang="en-US" sz="2400" dirty="0">
                <a:cs typeface="Arial" charset="0"/>
              </a:rPr>
              <a:t>The probability of getting at least 158 successes.</a:t>
            </a:r>
          </a:p>
          <a:p>
            <a:pPr marL="0" indent="0">
              <a:spcBef>
                <a:spcPts val="1200"/>
              </a:spcBef>
              <a:buNone/>
            </a:pPr>
            <a:r>
              <a:rPr lang="en-US" sz="2800" b="1" dirty="0"/>
              <a:t>Solution</a:t>
            </a:r>
          </a:p>
          <a:p>
            <a:pPr>
              <a:spcBef>
                <a:spcPts val="600"/>
              </a:spcBef>
            </a:pPr>
            <a:r>
              <a:rPr lang="en-US" sz="2400" dirty="0"/>
              <a:t>The discrete midpoint values are 158, 159, 160, …. </a:t>
            </a:r>
          </a:p>
          <a:p>
            <a:pPr>
              <a:spcBef>
                <a:spcPts val="600"/>
              </a:spcBef>
            </a:pPr>
            <a:r>
              <a:rPr lang="en-US" sz="2400" dirty="0"/>
              <a:t>The corresponding interval for the continuous normal distribution is </a:t>
            </a:r>
            <a:r>
              <a:rPr lang="en-US" sz="2400" i="1" dirty="0"/>
              <a:t>x</a:t>
            </a:r>
            <a:r>
              <a:rPr lang="en-US" sz="2400" dirty="0"/>
              <a:t> &gt; 157.5. The normal distribution probability is </a:t>
            </a:r>
            <a:r>
              <a:rPr lang="en-US" sz="2400" i="1" dirty="0"/>
              <a:t>P</a:t>
            </a:r>
            <a:r>
              <a:rPr lang="en-US" sz="2400" dirty="0"/>
              <a:t>(</a:t>
            </a:r>
            <a:r>
              <a:rPr lang="en-US" sz="2400" i="1" dirty="0"/>
              <a:t>x</a:t>
            </a:r>
            <a:r>
              <a:rPr lang="en-US" sz="2400" dirty="0"/>
              <a:t> &gt; 157.5).</a:t>
            </a:r>
            <a:endParaRPr lang="en-IN" sz="2400" dirty="0"/>
          </a:p>
        </p:txBody>
      </p:sp>
    </p:spTree>
    <p:extLst>
      <p:ext uri="{BB962C8B-B14F-4D97-AF65-F5344CB8AC3E}">
        <p14:creationId xmlns:p14="http://schemas.microsoft.com/office/powerpoint/2010/main" val="10281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3: Using a Correction for Continuity</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dirty="0"/>
              <a:t>Use a correction for continuity to convert the binomial intervals to a normal distribution interval.</a:t>
            </a:r>
          </a:p>
          <a:p>
            <a:pPr marL="344488" indent="-344488">
              <a:buFont typeface="+mj-lt"/>
              <a:buAutoNum type="arabicPeriod" startAt="3"/>
            </a:pPr>
            <a:r>
              <a:rPr lang="en-US" sz="2400" dirty="0">
                <a:cs typeface="Arial" charset="0"/>
              </a:rPr>
              <a:t>The probability of getting less than 63 successes.</a:t>
            </a:r>
          </a:p>
          <a:p>
            <a:pPr marL="0" indent="0">
              <a:spcBef>
                <a:spcPts val="1200"/>
              </a:spcBef>
              <a:buNone/>
            </a:pPr>
            <a:r>
              <a:rPr lang="en-US" sz="2800" b="1" dirty="0"/>
              <a:t>Solution</a:t>
            </a:r>
          </a:p>
          <a:p>
            <a:pPr>
              <a:spcBef>
                <a:spcPts val="600"/>
              </a:spcBef>
            </a:pPr>
            <a:r>
              <a:rPr lang="en-US" sz="2400" dirty="0"/>
              <a:t>The discrete midpoint values are …,60, 61, 62.</a:t>
            </a:r>
          </a:p>
          <a:p>
            <a:pPr>
              <a:spcBef>
                <a:spcPts val="600"/>
              </a:spcBef>
            </a:pPr>
            <a:r>
              <a:rPr lang="en-US" sz="2400" dirty="0"/>
              <a:t>The corresponding interval for the continuous normal distribution is </a:t>
            </a:r>
            <a:r>
              <a:rPr lang="en-US" sz="2400" i="1" dirty="0"/>
              <a:t>x</a:t>
            </a:r>
            <a:r>
              <a:rPr lang="en-US" sz="2400" dirty="0"/>
              <a:t> &lt; 62.5. The normal distribution probability is </a:t>
            </a:r>
            <a:r>
              <a:rPr lang="en-US" sz="2400" i="1" dirty="0"/>
              <a:t>P</a:t>
            </a:r>
            <a:r>
              <a:rPr lang="en-US" sz="2400" dirty="0"/>
              <a:t>(</a:t>
            </a:r>
            <a:r>
              <a:rPr lang="en-US" sz="2400" i="1" dirty="0"/>
              <a:t>x</a:t>
            </a:r>
            <a:r>
              <a:rPr lang="en-US" sz="2400" dirty="0"/>
              <a:t> &lt; 62.5).</a:t>
            </a:r>
            <a:endParaRPr lang="en-IN" sz="2400" dirty="0"/>
          </a:p>
        </p:txBody>
      </p:sp>
    </p:spTree>
    <p:extLst>
      <p:ext uri="{BB962C8B-B14F-4D97-AF65-F5344CB8AC3E}">
        <p14:creationId xmlns:p14="http://schemas.microsoft.com/office/powerpoint/2010/main" val="292980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372"/>
            <a:ext cx="8686800" cy="1097280"/>
          </a:xfrm>
        </p:spPr>
        <p:txBody>
          <a:bodyPr/>
          <a:lstStyle/>
          <a:p>
            <a:r>
              <a:rPr lang="en-US" sz="3600" dirty="0">
                <a:latin typeface="+mj-lt"/>
              </a:rPr>
              <a:t>Using the Normal Distribution to Approximate Binomial Probabilities </a:t>
            </a:r>
            <a:r>
              <a:rPr lang="en-US" sz="2000" b="0" dirty="0">
                <a:latin typeface="+mj-lt"/>
              </a:rPr>
              <a:t>(1 of 2)</a:t>
            </a:r>
            <a:endParaRPr lang="en-IN" sz="2000" b="0" dirty="0">
              <a:latin typeface="+mj-lt"/>
            </a:endParaRPr>
          </a:p>
        </p:txBody>
      </p:sp>
      <p:pic>
        <p:nvPicPr>
          <p:cNvPr id="3" name="Picture 2" descr="A table lists corresponding words and symbols. 1. Verify that the binomial distribution applies: specific n, p, and q. 2. Determine if you can use the normal distribution to approximate x, the binomial variable: is n p greater than or equal to 5; is n q greater than or equal to 5? 3. Find the mean mu and standard deviation sigma for the distribution: mu = n p; sigma = square root of n p 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43" y="1603052"/>
            <a:ext cx="7493915" cy="3742427"/>
          </a:xfrm>
          <a:prstGeom prst="rect">
            <a:avLst/>
          </a:prstGeom>
        </p:spPr>
      </p:pic>
    </p:spTree>
    <p:extLst>
      <p:ext uri="{BB962C8B-B14F-4D97-AF65-F5344CB8AC3E}">
        <p14:creationId xmlns:p14="http://schemas.microsoft.com/office/powerpoint/2010/main" val="352831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372"/>
            <a:ext cx="8686800" cy="1097280"/>
          </a:xfrm>
        </p:spPr>
        <p:txBody>
          <a:bodyPr/>
          <a:lstStyle/>
          <a:p>
            <a:r>
              <a:rPr lang="en-US" sz="3600" dirty="0">
                <a:latin typeface="+mn-lt"/>
              </a:rPr>
              <a:t>Using the Normal Distribution to Approximate Binomial Probabilities </a:t>
            </a:r>
            <a:r>
              <a:rPr lang="en-US" sz="2000" b="0" dirty="0">
                <a:latin typeface="+mn-lt"/>
              </a:rPr>
              <a:t>(2 of 2)</a:t>
            </a:r>
            <a:endParaRPr lang="en-IN" sz="2000" b="0" dirty="0">
              <a:latin typeface="+mn-lt"/>
            </a:endParaRPr>
          </a:p>
        </p:txBody>
      </p:sp>
      <p:pic>
        <p:nvPicPr>
          <p:cNvPr id="6" name="Picture 5" descr="A table lists corresponding words and symbols. 4. Apply the appropriate continuity correction. Shade the corresponding area under the normal curve: add or subtract 0.5 from endpoints. 5. Find the corresponding z –score(s): z = fraction x minus mu over sigma. 6. Find the probability: use the Standard Normal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43" y="1600626"/>
            <a:ext cx="7493915" cy="3742427"/>
          </a:xfrm>
          <a:prstGeom prst="rect">
            <a:avLst/>
          </a:prstGeom>
        </p:spPr>
      </p:pic>
    </p:spTree>
    <p:extLst>
      <p:ext uri="{BB962C8B-B14F-4D97-AF65-F5344CB8AC3E}">
        <p14:creationId xmlns:p14="http://schemas.microsoft.com/office/powerpoint/2010/main" val="191320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n-lt"/>
              </a:rPr>
              <a:t>Example 1: Approximating a Binomial Probability </a:t>
            </a:r>
            <a:r>
              <a:rPr lang="en-US" altLang="en-US" sz="2000" b="0" dirty="0">
                <a:latin typeface="+mn-lt"/>
              </a:rPr>
              <a:t>(1 of 2)</a:t>
            </a:r>
            <a:endParaRPr lang="en-IN" sz="2000" b="0" dirty="0">
              <a:latin typeface="+mn-lt"/>
            </a:endParaRPr>
          </a:p>
        </p:txBody>
      </p:sp>
      <p:sp>
        <p:nvSpPr>
          <p:cNvPr id="3" name="Content Placeholder 2"/>
          <p:cNvSpPr>
            <a:spLocks noGrp="1"/>
          </p:cNvSpPr>
          <p:nvPr>
            <p:ph idx="1"/>
          </p:nvPr>
        </p:nvSpPr>
        <p:spPr>
          <a:xfrm>
            <a:off x="457200" y="1600201"/>
            <a:ext cx="8229600" cy="3109176"/>
          </a:xfrm>
        </p:spPr>
        <p:txBody>
          <a:bodyPr/>
          <a:lstStyle/>
          <a:p>
            <a:pPr marL="0" indent="0">
              <a:buNone/>
            </a:pPr>
            <a:r>
              <a:rPr lang="en-US" sz="2600" dirty="0"/>
              <a:t>Sixty-two percent of adults in the U.S. have an HDTV in their home. You randomly select 45 adults in the U.S. and ask them if they have an HDTV in their home. What is the probability that fewer than 20 of them respond yes? </a:t>
            </a:r>
            <a:r>
              <a:rPr lang="en-US" sz="2000" b="1" dirty="0"/>
              <a:t>(Source: Opinion Research Corporation)</a:t>
            </a:r>
          </a:p>
          <a:p>
            <a:pPr marL="0" indent="0">
              <a:buNone/>
            </a:pPr>
            <a:r>
              <a:rPr lang="en-US" sz="2800" b="1" dirty="0"/>
              <a:t>Solution</a:t>
            </a:r>
          </a:p>
          <a:p>
            <a:pPr>
              <a:spcBef>
                <a:spcPts val="600"/>
              </a:spcBef>
            </a:pPr>
            <a:r>
              <a:rPr lang="en-US" sz="2400" dirty="0"/>
              <a:t>Can use the normal approximation</a:t>
            </a:r>
            <a:endParaRPr lang="en-IN" sz="2400" dirty="0"/>
          </a:p>
        </p:txBody>
      </p:sp>
      <p:pic>
        <p:nvPicPr>
          <p:cNvPr id="5" name="Picture 4" descr="Mu = 45 times 0.62 = 27.9; sigma = square root of 45 times 0.62 times 0.38 = approximately 3.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25" y="4876800"/>
            <a:ext cx="6374550" cy="398411"/>
          </a:xfrm>
          <a:prstGeom prst="rect">
            <a:avLst/>
          </a:prstGeom>
        </p:spPr>
      </p:pic>
    </p:spTree>
    <p:extLst>
      <p:ext uri="{BB962C8B-B14F-4D97-AF65-F5344CB8AC3E}">
        <p14:creationId xmlns:p14="http://schemas.microsoft.com/office/powerpoint/2010/main" val="385688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541338" indent="-541338">
              <a:buNone/>
            </a:pPr>
            <a:r>
              <a:rPr lang="en-IN" sz="2600" dirty="0">
                <a:solidFill>
                  <a:srgbClr val="007FA3"/>
                </a:solidFill>
              </a:rPr>
              <a:t>5.1</a:t>
            </a:r>
            <a:r>
              <a:rPr lang="en-IN" sz="2600" dirty="0"/>
              <a:t> Introduction to Normal Distributions and the Standard Normal Distribution</a:t>
            </a:r>
          </a:p>
          <a:p>
            <a:pPr marL="0" indent="0">
              <a:buNone/>
            </a:pPr>
            <a:r>
              <a:rPr lang="en-IN" sz="2600" dirty="0">
                <a:solidFill>
                  <a:srgbClr val="007FA3"/>
                </a:solidFill>
              </a:rPr>
              <a:t>5.2</a:t>
            </a:r>
            <a:r>
              <a:rPr lang="en-IN" sz="2600" dirty="0"/>
              <a:t> Normal Distributions: Finding Probabilities</a:t>
            </a:r>
          </a:p>
          <a:p>
            <a:pPr marL="0" indent="0">
              <a:buNone/>
            </a:pPr>
            <a:r>
              <a:rPr lang="en-IN" sz="2600" dirty="0">
                <a:solidFill>
                  <a:srgbClr val="007FA3"/>
                </a:solidFill>
              </a:rPr>
              <a:t>5.3</a:t>
            </a:r>
            <a:r>
              <a:rPr lang="en-IN" sz="2600" dirty="0"/>
              <a:t> Normal Distributions: Finding Values</a:t>
            </a:r>
          </a:p>
          <a:p>
            <a:pPr marL="541338" indent="-541338">
              <a:buNone/>
            </a:pPr>
            <a:r>
              <a:rPr lang="en-IN" sz="2600" dirty="0">
                <a:solidFill>
                  <a:srgbClr val="007FA3"/>
                </a:solidFill>
              </a:rPr>
              <a:t>5.4</a:t>
            </a:r>
            <a:r>
              <a:rPr lang="en-IN" sz="2600" dirty="0"/>
              <a:t> Sampling Distributions and the Central Limit Theorem</a:t>
            </a:r>
          </a:p>
          <a:p>
            <a:pPr marL="0" indent="0">
              <a:buNone/>
            </a:pPr>
            <a:r>
              <a:rPr lang="en-IN" sz="2600" dirty="0">
                <a:solidFill>
                  <a:srgbClr val="007FA3"/>
                </a:solidFill>
              </a:rPr>
              <a:t>5.5</a:t>
            </a:r>
            <a:r>
              <a:rPr lang="en-IN" sz="2600" dirty="0"/>
              <a:t> Normal Approximations to Binomial Distributions</a:t>
            </a:r>
          </a:p>
        </p:txBody>
      </p:sp>
    </p:spTree>
    <p:extLst>
      <p:ext uri="{BB962C8B-B14F-4D97-AF65-F5344CB8AC3E}">
        <p14:creationId xmlns:p14="http://schemas.microsoft.com/office/powerpoint/2010/main" val="117874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1: Approximating a Binomial Probability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1143000"/>
          </a:xfrm>
        </p:spPr>
        <p:txBody>
          <a:bodyPr/>
          <a:lstStyle/>
          <a:p>
            <a:r>
              <a:rPr lang="en-US" sz="2200" dirty="0"/>
              <a:t>Apply the continuity correction: </a:t>
            </a:r>
          </a:p>
          <a:p>
            <a:pPr marL="227013" indent="0">
              <a:spcBef>
                <a:spcPts val="1200"/>
              </a:spcBef>
              <a:buNone/>
            </a:pPr>
            <a:r>
              <a:rPr lang="en-US" sz="2200" dirty="0"/>
              <a:t>Fewer than 20 (…17, 18, 19) corresponds to the continuous normal distribution interval </a:t>
            </a:r>
            <a:r>
              <a:rPr lang="en-US" sz="2200" b="1" i="1" dirty="0"/>
              <a:t>x</a:t>
            </a:r>
            <a:r>
              <a:rPr lang="en-US" sz="2200" b="1" dirty="0"/>
              <a:t> = 19.5</a:t>
            </a:r>
            <a:endParaRPr lang="en-IN" sz="2200" dirty="0"/>
          </a:p>
        </p:txBody>
      </p:sp>
      <p:pic>
        <p:nvPicPr>
          <p:cNvPr id="6" name="Picture 5" descr="A normal distribution with mu = 27.9 and sigma = 3.26, with number responding yes on the x-axis, is shaded left of x = 19.5. This curve is converted to a standard normal by z = fraction x minus mu over sigma = fraction 19.5 minus 27.9 over 3.26 = approximately negative 2.58. The standard normal has mu = 0, sigma = 1, and area shaded left of z = 2.58 as P of z is less than 2.58, or 0.9951. The shaded area is P of z is less than or equal to negative 2.58 = 0.00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30750"/>
            <a:ext cx="7337536" cy="3000200"/>
          </a:xfrm>
          <a:prstGeom prst="rect">
            <a:avLst/>
          </a:prstGeom>
        </p:spPr>
      </p:pic>
    </p:spTree>
    <p:extLst>
      <p:ext uri="{BB962C8B-B14F-4D97-AF65-F5344CB8AC3E}">
        <p14:creationId xmlns:p14="http://schemas.microsoft.com/office/powerpoint/2010/main" val="45947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2: Approximating a Binomial Probability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6477000" cy="2362200"/>
          </a:xfrm>
        </p:spPr>
        <p:txBody>
          <a:bodyPr/>
          <a:lstStyle/>
          <a:p>
            <a:pPr marL="0" indent="0">
              <a:buNone/>
            </a:pPr>
            <a:r>
              <a:rPr lang="en-US" sz="2400" dirty="0"/>
              <a:t>A survey reports that 62% of Internet users use Windows</a:t>
            </a:r>
            <a:r>
              <a:rPr lang="en-US" sz="2400" baseline="30000" dirty="0"/>
              <a:t>®</a:t>
            </a:r>
            <a:r>
              <a:rPr lang="en-US" sz="2400" dirty="0"/>
              <a:t> Internet Explorer</a:t>
            </a:r>
            <a:r>
              <a:rPr lang="en-US" sz="2400" baseline="30000" dirty="0"/>
              <a:t> ®</a:t>
            </a:r>
            <a:r>
              <a:rPr lang="en-US" sz="2400" dirty="0"/>
              <a:t> as their browser. You randomly select 150 Internet users and ask each whether they use Internet Explorer as their browser. What is the probability that exactly 96 will say yes? </a:t>
            </a:r>
            <a:r>
              <a:rPr lang="en-US" sz="1800" b="1" dirty="0"/>
              <a:t>(Source: Net Applications)</a:t>
            </a:r>
            <a:endParaRPr lang="en-IN" sz="1800" dirty="0"/>
          </a:p>
        </p:txBody>
      </p:sp>
      <p:pic>
        <p:nvPicPr>
          <p:cNvPr id="5" name="Picture 4" descr="A cartoon depicts a URL on a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752600"/>
            <a:ext cx="1849320" cy="161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lution: Can use the normal approximation n p = 150 times 0.62 = 93 is greater than or equal to 5; n q = 150 times 0.38 = 57 is greater than or equal to 5; mu = 150 times 0.62 = 93; sigma = square root of 150 times 0.62 times 0.38 = approximately 5.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0"/>
            <a:ext cx="6737826" cy="1652676"/>
          </a:xfrm>
          <a:prstGeom prst="rect">
            <a:avLst/>
          </a:prstGeom>
        </p:spPr>
      </p:pic>
    </p:spTree>
    <p:extLst>
      <p:ext uri="{BB962C8B-B14F-4D97-AF65-F5344CB8AC3E}">
        <p14:creationId xmlns:p14="http://schemas.microsoft.com/office/powerpoint/2010/main" val="249133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n-lt"/>
              </a:rPr>
              <a:t>Example 2: Approximating a Binomial Probability </a:t>
            </a:r>
            <a:r>
              <a:rPr lang="en-US" altLang="en-US" sz="2000" b="0" dirty="0">
                <a:latin typeface="+mn-lt"/>
              </a:rPr>
              <a:t>(2 of 2)</a:t>
            </a:r>
            <a:endParaRPr lang="en-IN" sz="2000" b="0" dirty="0">
              <a:latin typeface="+mn-lt"/>
            </a:endParaRPr>
          </a:p>
        </p:txBody>
      </p:sp>
      <p:sp>
        <p:nvSpPr>
          <p:cNvPr id="3" name="Content Placeholder 2"/>
          <p:cNvSpPr>
            <a:spLocks noGrp="1"/>
          </p:cNvSpPr>
          <p:nvPr>
            <p:ph idx="1"/>
          </p:nvPr>
        </p:nvSpPr>
        <p:spPr>
          <a:xfrm>
            <a:off x="457200" y="1600200"/>
            <a:ext cx="8229600" cy="1134387"/>
          </a:xfrm>
        </p:spPr>
        <p:txBody>
          <a:bodyPr/>
          <a:lstStyle/>
          <a:p>
            <a:r>
              <a:rPr lang="en-US" sz="2200" dirty="0"/>
              <a:t>Apply the continuity correction: </a:t>
            </a:r>
          </a:p>
          <a:p>
            <a:pPr marL="227013" indent="0">
              <a:spcBef>
                <a:spcPts val="1200"/>
              </a:spcBef>
              <a:buNone/>
            </a:pPr>
            <a:r>
              <a:rPr lang="en-US" sz="2200" dirty="0"/>
              <a:t>Exactly 96 corresponds to the continuous normal distribution interval </a:t>
            </a:r>
            <a:r>
              <a:rPr lang="en-US" sz="2200" b="1" dirty="0"/>
              <a:t>95.5 &lt; </a:t>
            </a:r>
            <a:r>
              <a:rPr lang="en-US" sz="2200" b="1" i="1" dirty="0"/>
              <a:t>x</a:t>
            </a:r>
            <a:r>
              <a:rPr lang="en-US" sz="2200" b="1" dirty="0"/>
              <a:t> &lt; 96.5</a:t>
            </a:r>
            <a:endParaRPr lang="en-IN" sz="2200" dirty="0"/>
          </a:p>
        </p:txBody>
      </p:sp>
      <p:pic>
        <p:nvPicPr>
          <p:cNvPr id="10" name="Picture 9" descr="A normal distribution with mu = 93 and sigma = 5.94, with number responding yes on the x-axis, is shaded between x = 95.5 and 96.5. This curve is converted to a standard normal by z 1 = fraction x minus mu over sigma = fraction 95.5 minus 93 over 5.94 = approximately 0.42; z 2 = fraction x minus mu over sigma = fraction 96.5 minus 93 over 5.94 = approximately 0.59. The standard normal has mu = 0, sigma = 1, and area between 0.42 and 0.59 as P of 0.42 is less than z is less than 0.59; the area left of z = 0.42 is 0.7611 and the area left of z = 0.59 is 0.8212. The shaded area is P of 0.42 is less than z is less than 0.59 = 0.7224 minus 0.6628 = 0.05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2135"/>
            <a:ext cx="7382944" cy="3048828"/>
          </a:xfrm>
          <a:prstGeom prst="rect">
            <a:avLst/>
          </a:prstGeom>
        </p:spPr>
      </p:pic>
    </p:spTree>
    <p:extLst>
      <p:ext uri="{BB962C8B-B14F-4D97-AF65-F5344CB8AC3E}">
        <p14:creationId xmlns:p14="http://schemas.microsoft.com/office/powerpoint/2010/main" val="69794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Section 5.5 Summary</a:t>
            </a:r>
            <a:endParaRPr lang="en-IN" sz="3600" dirty="0">
              <a:latin typeface="+mn-lt"/>
            </a:endParaRPr>
          </a:p>
        </p:txBody>
      </p:sp>
      <p:sp>
        <p:nvSpPr>
          <p:cNvPr id="3" name="Content Placeholder 2"/>
          <p:cNvSpPr>
            <a:spLocks noGrp="1"/>
          </p:cNvSpPr>
          <p:nvPr>
            <p:ph idx="1"/>
          </p:nvPr>
        </p:nvSpPr>
        <p:spPr/>
        <p:txBody>
          <a:bodyPr/>
          <a:lstStyle/>
          <a:p>
            <a:r>
              <a:rPr lang="en-US" sz="2600" dirty="0"/>
              <a:t>Determined when the normal distribution can approximate the binomial distribution</a:t>
            </a:r>
          </a:p>
          <a:p>
            <a:r>
              <a:rPr lang="en-US" sz="2600" dirty="0"/>
              <a:t>Found the correction for continuity</a:t>
            </a:r>
          </a:p>
          <a:p>
            <a:r>
              <a:rPr lang="en-US" sz="2600" dirty="0"/>
              <a:t>Used the normal distribution to approximate binomial probabilities</a:t>
            </a:r>
            <a:endParaRPr lang="en-IN" sz="2600" dirty="0"/>
          </a:p>
        </p:txBody>
      </p:sp>
    </p:spTree>
    <p:extLst>
      <p:ext uri="{BB962C8B-B14F-4D97-AF65-F5344CB8AC3E}">
        <p14:creationId xmlns:p14="http://schemas.microsoft.com/office/powerpoint/2010/main" val="58358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rPr>
              <a:t>Section 5.5</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Normal Approximations to Binomial Distributions</a:t>
            </a:r>
            <a:endParaRPr lang="en-IN" sz="3600" dirty="0"/>
          </a:p>
        </p:txBody>
      </p:sp>
    </p:spTree>
    <p:extLst>
      <p:ext uri="{BB962C8B-B14F-4D97-AF65-F5344CB8AC3E}">
        <p14:creationId xmlns:p14="http://schemas.microsoft.com/office/powerpoint/2010/main" val="389600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Section 5.5 Objectives</a:t>
            </a:r>
            <a:endParaRPr lang="en-IN" sz="3600" dirty="0">
              <a:latin typeface="+mj-lt"/>
            </a:endParaRPr>
          </a:p>
        </p:txBody>
      </p:sp>
      <p:sp>
        <p:nvSpPr>
          <p:cNvPr id="3" name="Content Placeholder 2"/>
          <p:cNvSpPr>
            <a:spLocks noGrp="1"/>
          </p:cNvSpPr>
          <p:nvPr>
            <p:ph idx="1"/>
          </p:nvPr>
        </p:nvSpPr>
        <p:spPr/>
        <p:txBody>
          <a:bodyPr/>
          <a:lstStyle/>
          <a:p>
            <a:pPr marL="252000" indent="-255600">
              <a:buSzPct val="100000"/>
            </a:pPr>
            <a:r>
              <a:rPr lang="en-US" sz="2600" dirty="0"/>
              <a:t>How to determine when the normal distribution can approximate the binomial distribution</a:t>
            </a:r>
          </a:p>
          <a:p>
            <a:pPr marL="252000" indent="-255600">
              <a:buSzPct val="100000"/>
            </a:pPr>
            <a:r>
              <a:rPr lang="en-US" sz="2600" dirty="0"/>
              <a:t>How to find the correction for continuity</a:t>
            </a:r>
          </a:p>
          <a:p>
            <a:pPr marL="252000" indent="-255600">
              <a:buSzPct val="100000"/>
            </a:pPr>
            <a:r>
              <a:rPr lang="en-US" sz="2600" dirty="0"/>
              <a:t>How to use the normal distribution to approximate binomial probabilities</a:t>
            </a:r>
            <a:endParaRPr lang="en-IN" sz="2600" dirty="0"/>
          </a:p>
        </p:txBody>
      </p:sp>
    </p:spTree>
    <p:extLst>
      <p:ext uri="{BB962C8B-B14F-4D97-AF65-F5344CB8AC3E}">
        <p14:creationId xmlns:p14="http://schemas.microsoft.com/office/powerpoint/2010/main" val="161349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latin typeface="+mj-lt"/>
              </a:rPr>
              <a:t>Normal Approximation to a Binomial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p:txBody>
          <a:bodyPr/>
          <a:lstStyle/>
          <a:p>
            <a:pPr>
              <a:spcBef>
                <a:spcPct val="20000"/>
              </a:spcBef>
            </a:pPr>
            <a:r>
              <a:rPr lang="en-US" sz="2600" dirty="0">
                <a:solidFill>
                  <a:srgbClr val="000000"/>
                </a:solidFill>
                <a:cs typeface="Times New Roman" panose="02020603050405020304" pitchFamily="18" charset="0"/>
              </a:rPr>
              <a:t>The normal distribution is used to approximate the binomial distribution when it would be impractical to use the binomial distribution to find a probability. </a:t>
            </a:r>
          </a:p>
          <a:p>
            <a:pPr>
              <a:spcBef>
                <a:spcPts val="1200"/>
              </a:spcBef>
            </a:pPr>
            <a:r>
              <a:rPr lang="en-US" sz="2600" dirty="0">
                <a:solidFill>
                  <a:srgbClr val="000000"/>
                </a:solidFill>
                <a:cs typeface="Times New Roman" panose="02020603050405020304" pitchFamily="18" charset="0"/>
              </a:rPr>
              <a:t>Let </a:t>
            </a:r>
            <a:r>
              <a:rPr lang="en-US" sz="2600" i="1" dirty="0">
                <a:solidFill>
                  <a:srgbClr val="000000"/>
                </a:solidFill>
                <a:cs typeface="Times New Roman" panose="02020603050405020304" pitchFamily="18" charset="0"/>
              </a:rPr>
              <a:t>n</a:t>
            </a:r>
            <a:r>
              <a:rPr lang="en-US" sz="2600" dirty="0">
                <a:solidFill>
                  <a:srgbClr val="000000"/>
                </a:solidFill>
                <a:cs typeface="Times New Roman" panose="02020603050405020304" pitchFamily="18" charset="0"/>
              </a:rPr>
              <a:t> represent the number of independent trials, </a:t>
            </a:r>
            <a:r>
              <a:rPr lang="en-US" sz="2600" i="1" dirty="0">
                <a:solidFill>
                  <a:srgbClr val="000000"/>
                </a:solidFill>
                <a:cs typeface="Times New Roman" panose="02020603050405020304" pitchFamily="18" charset="0"/>
              </a:rPr>
              <a:t>p</a:t>
            </a:r>
            <a:r>
              <a:rPr lang="en-US" sz="2600" dirty="0">
                <a:solidFill>
                  <a:srgbClr val="000000"/>
                </a:solidFill>
                <a:cs typeface="Times New Roman" panose="02020603050405020304" pitchFamily="18" charset="0"/>
              </a:rPr>
              <a:t> is the probability of success in a single trial, and </a:t>
            </a:r>
            <a:r>
              <a:rPr lang="en-US" sz="2600" i="1" dirty="0">
                <a:solidFill>
                  <a:srgbClr val="000000"/>
                </a:solidFill>
                <a:cs typeface="Times New Roman" panose="02020603050405020304" pitchFamily="18" charset="0"/>
              </a:rPr>
              <a:t>q</a:t>
            </a:r>
            <a:r>
              <a:rPr lang="en-US" sz="2600" dirty="0">
                <a:solidFill>
                  <a:srgbClr val="000000"/>
                </a:solidFill>
                <a:cs typeface="Times New Roman" panose="02020603050405020304" pitchFamily="18" charset="0"/>
              </a:rPr>
              <a:t> is the probability of failure in a single trial.</a:t>
            </a:r>
            <a:endParaRPr lang="en-IN" sz="2600" dirty="0"/>
          </a:p>
        </p:txBody>
      </p:sp>
    </p:spTree>
    <p:extLst>
      <p:ext uri="{BB962C8B-B14F-4D97-AF65-F5344CB8AC3E}">
        <p14:creationId xmlns:p14="http://schemas.microsoft.com/office/powerpoint/2010/main" val="261182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sz="3600" dirty="0">
                <a:latin typeface="+mj-lt"/>
              </a:rPr>
              <a:t>Normal Approximation to a Binomial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1"/>
            <a:ext cx="8229600" cy="1752600"/>
          </a:xfrm>
        </p:spPr>
        <p:txBody>
          <a:bodyPr/>
          <a:lstStyle/>
          <a:p>
            <a:pPr marL="0">
              <a:spcBef>
                <a:spcPct val="25000"/>
              </a:spcBef>
              <a:buNone/>
            </a:pPr>
            <a:r>
              <a:rPr lang="en-US" sz="2800" b="1" dirty="0"/>
              <a:t>Normal Approximation to a Binomial Distribution</a:t>
            </a:r>
          </a:p>
          <a:p>
            <a:pPr>
              <a:spcBef>
                <a:spcPct val="25000"/>
              </a:spcBef>
            </a:pPr>
            <a:r>
              <a:rPr lang="en-US" sz="2600" dirty="0"/>
              <a:t>If </a:t>
            </a:r>
            <a:r>
              <a:rPr lang="en-US" sz="2600" i="1" dirty="0"/>
              <a:t>np</a:t>
            </a:r>
            <a:r>
              <a:rPr lang="en-US" sz="2600" dirty="0"/>
              <a:t> </a:t>
            </a:r>
            <a:r>
              <a:rPr lang="en-US" sz="2600" dirty="0">
                <a:sym typeface="Symbol" panose="05050102010706020507" pitchFamily="18" charset="2"/>
              </a:rPr>
              <a:t> 5 and </a:t>
            </a:r>
            <a:r>
              <a:rPr lang="en-US" sz="2600" i="1" dirty="0">
                <a:sym typeface="Symbol" panose="05050102010706020507" pitchFamily="18" charset="2"/>
              </a:rPr>
              <a:t>nq</a:t>
            </a:r>
            <a:r>
              <a:rPr lang="en-US" sz="2600" dirty="0">
                <a:sym typeface="Symbol" panose="05050102010706020507" pitchFamily="18" charset="2"/>
              </a:rPr>
              <a:t>  5, then the binomial random variable </a:t>
            </a:r>
            <a:r>
              <a:rPr lang="en-US" sz="2600" i="1" dirty="0">
                <a:sym typeface="Symbol" panose="05050102010706020507" pitchFamily="18" charset="2"/>
              </a:rPr>
              <a:t>x</a:t>
            </a:r>
            <a:r>
              <a:rPr lang="en-US" sz="2600" dirty="0">
                <a:sym typeface="Symbol" panose="05050102010706020507" pitchFamily="18" charset="2"/>
              </a:rPr>
              <a:t> is approximately normally distributed with</a:t>
            </a:r>
            <a:endParaRPr lang="en-IN" sz="2600" dirty="0"/>
          </a:p>
        </p:txBody>
      </p:sp>
      <p:pic>
        <p:nvPicPr>
          <p:cNvPr id="7" name="Picture 6" descr="Mean mu = n p; standard deviation sigma = square root of n p 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64" y="3578262"/>
            <a:ext cx="4546403" cy="783244"/>
          </a:xfrm>
          <a:prstGeom prst="rect">
            <a:avLst/>
          </a:prstGeom>
        </p:spPr>
      </p:pic>
    </p:spTree>
    <p:extLst>
      <p:ext uri="{BB962C8B-B14F-4D97-AF65-F5344CB8AC3E}">
        <p14:creationId xmlns:p14="http://schemas.microsoft.com/office/powerpoint/2010/main" val="249305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Normal Approximation to a Binomial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471746"/>
            <a:ext cx="8229600" cy="381000"/>
          </a:xfrm>
        </p:spPr>
        <p:txBody>
          <a:bodyPr/>
          <a:lstStyle/>
          <a:p>
            <a:r>
              <a:rPr lang="en-US" sz="2400" dirty="0"/>
              <a:t>Binomial distribution: </a:t>
            </a:r>
            <a:r>
              <a:rPr lang="en-US" sz="2400" i="1" dirty="0"/>
              <a:t>p </a:t>
            </a:r>
            <a:r>
              <a:rPr lang="en-US" sz="2400" dirty="0"/>
              <a:t>= 0.25</a:t>
            </a:r>
            <a:endParaRPr lang="en-IN" sz="2400" dirty="0"/>
          </a:p>
        </p:txBody>
      </p:sp>
      <p:pic>
        <p:nvPicPr>
          <p:cNvPr id="6" name="Picture 5" descr="A histogram with n = 4, n p = 1, and n q = 3 is skewed left. A histogram with n = 10, n p = 2.5, and n q = 7.5 is skewed less left. A histogram with n = 25, n p = 6.25, and n q = 18.75 is skewed left but close to symmetrical. A histogram with n = 50, n p = 12.5, and n q = 37.5 forms a normal distribution with peak near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027800"/>
            <a:ext cx="5436826" cy="3799528"/>
          </a:xfrm>
          <a:prstGeom prst="rect">
            <a:avLst/>
          </a:prstGeom>
        </p:spPr>
      </p:pic>
      <p:sp>
        <p:nvSpPr>
          <p:cNvPr id="4" name="Content Placeholder 3"/>
          <p:cNvSpPr>
            <a:spLocks noGrp="1"/>
          </p:cNvSpPr>
          <p:nvPr>
            <p:ph idx="13"/>
          </p:nvPr>
        </p:nvSpPr>
        <p:spPr>
          <a:xfrm>
            <a:off x="457200" y="6002382"/>
            <a:ext cx="8229600" cy="381000"/>
          </a:xfrm>
        </p:spPr>
        <p:txBody>
          <a:bodyPr/>
          <a:lstStyle/>
          <a:p>
            <a:r>
              <a:rPr lang="en-IN" sz="2400" dirty="0"/>
              <a:t>As n increases the histogram approaches a normal curve.</a:t>
            </a:r>
          </a:p>
        </p:txBody>
      </p:sp>
    </p:spTree>
    <p:extLst>
      <p:ext uri="{BB962C8B-B14F-4D97-AF65-F5344CB8AC3E}">
        <p14:creationId xmlns:p14="http://schemas.microsoft.com/office/powerpoint/2010/main" val="63951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n-lt"/>
              </a:rPr>
              <a:t>Example 1: Approximating the Binomial </a:t>
            </a:r>
            <a:r>
              <a:rPr lang="en-US" altLang="en-US" sz="2000" b="0" dirty="0">
                <a:latin typeface="+mn-lt"/>
              </a:rPr>
              <a:t>(1 of 2)</a:t>
            </a:r>
            <a:endParaRPr lang="en-IN" sz="2000" b="0" dirty="0">
              <a:latin typeface="+mn-lt"/>
            </a:endParaRPr>
          </a:p>
        </p:txBody>
      </p:sp>
      <p:sp>
        <p:nvSpPr>
          <p:cNvPr id="3" name="Content Placeholder 2"/>
          <p:cNvSpPr>
            <a:spLocks noGrp="1"/>
          </p:cNvSpPr>
          <p:nvPr>
            <p:ph idx="1"/>
          </p:nvPr>
        </p:nvSpPr>
        <p:spPr/>
        <p:txBody>
          <a:bodyPr/>
          <a:lstStyle/>
          <a:p>
            <a:pPr marL="0" indent="0">
              <a:buNone/>
            </a:pPr>
            <a:r>
              <a:rPr lang="en-US" sz="2600" dirty="0"/>
              <a:t>Decide whether you can use the normal distribution to approximate </a:t>
            </a:r>
            <a:r>
              <a:rPr lang="en-US" sz="2600" i="1" dirty="0"/>
              <a:t>x</a:t>
            </a:r>
            <a:r>
              <a:rPr lang="en-US" sz="2600" dirty="0"/>
              <a:t>, the number of people who reply yes. If you can, find the mean and standard deviation.</a:t>
            </a:r>
          </a:p>
          <a:p>
            <a:pPr marL="342000" indent="-342000">
              <a:buFont typeface="+mj-lt"/>
              <a:buAutoNum type="arabicPeriod"/>
            </a:pPr>
            <a:r>
              <a:rPr lang="en-US" sz="2400" dirty="0"/>
              <a:t>Sixty-two percent of adults in the U.S. have an HDTV in their homes. You randomly select 45 adults in the U.S. and ask them if they have an HDTV in their homes.</a:t>
            </a:r>
            <a:endParaRPr lang="en-IN" sz="2400" dirty="0"/>
          </a:p>
        </p:txBody>
      </p:sp>
    </p:spTree>
    <p:extLst>
      <p:ext uri="{BB962C8B-B14F-4D97-AF65-F5344CB8AC3E}">
        <p14:creationId xmlns:p14="http://schemas.microsoft.com/office/powerpoint/2010/main" val="235297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altLang="en-US" sz="3600" dirty="0">
                <a:latin typeface="+mj-lt"/>
              </a:rPr>
              <a:t>Example 1: Approximating the Binomial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362200"/>
          </a:xfrm>
        </p:spPr>
        <p:txBody>
          <a:bodyPr/>
          <a:lstStyle/>
          <a:p>
            <a:pPr marL="0" indent="0">
              <a:buNone/>
            </a:pPr>
            <a:r>
              <a:rPr lang="en-US" sz="2800" b="1" dirty="0"/>
              <a:t>Solution</a:t>
            </a:r>
          </a:p>
          <a:p>
            <a:pPr marL="255600" indent="-255600">
              <a:spcBef>
                <a:spcPts val="1200"/>
              </a:spcBef>
            </a:pPr>
            <a:r>
              <a:rPr lang="en-US" sz="2600" dirty="0"/>
              <a:t>You can use the normal approximation</a:t>
            </a:r>
          </a:p>
          <a:p>
            <a:pPr marL="804863" lvl="1" indent="-404813">
              <a:buFont typeface="Wingdings" panose="05000000000000000000" pitchFamily="2" charset="2"/>
              <a:buNone/>
            </a:pPr>
            <a:r>
              <a:rPr lang="en-US" sz="2600" i="1" dirty="0">
                <a:ea typeface="Times New Roman" panose="02020603050405020304" pitchFamily="18" charset="0"/>
              </a:rPr>
              <a:t>n</a:t>
            </a:r>
            <a:r>
              <a:rPr lang="en-US" sz="2600" dirty="0">
                <a:ea typeface="Times New Roman" panose="02020603050405020304" pitchFamily="18" charset="0"/>
              </a:rPr>
              <a:t> = 45, </a:t>
            </a:r>
            <a:r>
              <a:rPr lang="en-US" sz="2600" i="1" dirty="0">
                <a:ea typeface="Times New Roman" panose="02020603050405020304" pitchFamily="18" charset="0"/>
              </a:rPr>
              <a:t>p</a:t>
            </a:r>
            <a:r>
              <a:rPr lang="en-US" sz="2600" dirty="0">
                <a:ea typeface="Times New Roman" panose="02020603050405020304" pitchFamily="18" charset="0"/>
              </a:rPr>
              <a:t> = 0.62, </a:t>
            </a:r>
            <a:r>
              <a:rPr lang="en-US" sz="2600" i="1" dirty="0">
                <a:ea typeface="Times New Roman" panose="02020603050405020304" pitchFamily="18" charset="0"/>
              </a:rPr>
              <a:t>q</a:t>
            </a:r>
            <a:r>
              <a:rPr lang="en-US" sz="2600" dirty="0">
                <a:ea typeface="Times New Roman" panose="02020603050405020304" pitchFamily="18" charset="0"/>
              </a:rPr>
              <a:t> = 0.38</a:t>
            </a:r>
          </a:p>
          <a:p>
            <a:pPr marL="804863" lvl="1" indent="-404813">
              <a:buFont typeface="Wingdings" panose="05000000000000000000" pitchFamily="2" charset="2"/>
              <a:buNone/>
            </a:pPr>
            <a:r>
              <a:rPr lang="en-US" sz="2600" i="1" dirty="0">
                <a:ea typeface="Times New Roman" panose="02020603050405020304" pitchFamily="18" charset="0"/>
              </a:rPr>
              <a:t>np</a:t>
            </a:r>
            <a:r>
              <a:rPr lang="en-US" sz="2600" dirty="0">
                <a:ea typeface="Times New Roman" panose="02020603050405020304" pitchFamily="18" charset="0"/>
              </a:rPr>
              <a:t> = (45)(0.62) = 27.9</a:t>
            </a:r>
          </a:p>
          <a:p>
            <a:pPr marL="804863" lvl="1" indent="-404813">
              <a:buFont typeface="Wingdings" panose="05000000000000000000" pitchFamily="2" charset="2"/>
              <a:buNone/>
            </a:pPr>
            <a:r>
              <a:rPr lang="en-US" sz="2600" i="1" dirty="0">
                <a:ea typeface="Times New Roman" panose="02020603050405020304" pitchFamily="18" charset="0"/>
              </a:rPr>
              <a:t>nq</a:t>
            </a:r>
            <a:r>
              <a:rPr lang="en-US" sz="2600" dirty="0">
                <a:ea typeface="Times New Roman" panose="02020603050405020304" pitchFamily="18" charset="0"/>
              </a:rPr>
              <a:t> = (45)(0.38) = 17.1</a:t>
            </a:r>
            <a:endParaRPr lang="en-IN" sz="2600" dirty="0"/>
          </a:p>
        </p:txBody>
      </p:sp>
      <p:pic>
        <p:nvPicPr>
          <p:cNvPr id="6" name="Picture 5" descr="Mean: mu = n p = 27.9. Standard deviation: sigma = square root of n p q = square root of 45 times 0.62 times 0.38 = approximately 3.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46984"/>
            <a:ext cx="7876180" cy="934616"/>
          </a:xfrm>
          <a:prstGeom prst="rect">
            <a:avLst/>
          </a:prstGeom>
        </p:spPr>
      </p:pic>
    </p:spTree>
    <p:extLst>
      <p:ext uri="{BB962C8B-B14F-4D97-AF65-F5344CB8AC3E}">
        <p14:creationId xmlns:p14="http://schemas.microsoft.com/office/powerpoint/2010/main" val="288071241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1251</TotalTime>
  <Words>1070</Words>
  <Application>Microsoft Office PowerPoint</Application>
  <PresentationFormat>On-screen Show (4:3)</PresentationFormat>
  <Paragraphs>89</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Symbol</vt:lpstr>
      <vt:lpstr>Times New Roman</vt:lpstr>
      <vt:lpstr>Verdana</vt:lpstr>
      <vt:lpstr>Wingdings</vt:lpstr>
      <vt:lpstr>508 Lecture</vt:lpstr>
      <vt:lpstr>Elementary Statistics: Picturing The World</vt:lpstr>
      <vt:lpstr>Chapter Outline</vt:lpstr>
      <vt:lpstr>Section 5.5</vt:lpstr>
      <vt:lpstr>Section 5.5 Objectives</vt:lpstr>
      <vt:lpstr>Normal Approximation to a Binomial (1 of 3)</vt:lpstr>
      <vt:lpstr>Normal Approximation to a Binomial (2 of 3)</vt:lpstr>
      <vt:lpstr>Normal Approximation to a Binomial (3 of 3)</vt:lpstr>
      <vt:lpstr>Example 1: Approximating the Binomial (1 of 2)</vt:lpstr>
      <vt:lpstr>Example 1: Approximating the Binomial (2 of 2)</vt:lpstr>
      <vt:lpstr>Example 2: Approximating the Binomial (1 of 2)</vt:lpstr>
      <vt:lpstr>Example 2: Approximating the Binomial (2 of 2)</vt:lpstr>
      <vt:lpstr>Correction for Continuity (1 of 2)</vt:lpstr>
      <vt:lpstr>Correction for Continuity (2 of 2)</vt:lpstr>
      <vt:lpstr>Example 1: Using a Correction for Continuity</vt:lpstr>
      <vt:lpstr>Example 2: Using a Correction for Continuity</vt:lpstr>
      <vt:lpstr>Example 3: Using a Correction for Continuity</vt:lpstr>
      <vt:lpstr>Using the Normal Distribution to Approximate Binomial Probabilities (1 of 2)</vt:lpstr>
      <vt:lpstr>Using the Normal Distribution to Approximate Binomial Probabilities (2 of 2)</vt:lpstr>
      <vt:lpstr>Example 1: Approximating a Binomial Probability (1 of 2)</vt:lpstr>
      <vt:lpstr>Example 1: Approximating a Binomial Probability (2 of 2)</vt:lpstr>
      <vt:lpstr>Example 2: Approximating a Binomial Probability (1 of 2)</vt:lpstr>
      <vt:lpstr>Example 2: Approximating a Binomial Probability (2 of 2)</vt:lpstr>
      <vt:lpstr>Section 5.5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Tracy J. Pullo</cp:lastModifiedBy>
  <cp:revision>377</cp:revision>
  <dcterms:created xsi:type="dcterms:W3CDTF">2014-07-14T20:04:21Z</dcterms:created>
  <dcterms:modified xsi:type="dcterms:W3CDTF">2018-03-30T20:40:12Z</dcterms:modified>
</cp:coreProperties>
</file>